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b="def" i="def"/>
      <a:tcStyle>
        <a:tcBdr/>
        <a:fill>
          <a:solidFill>
            <a:srgbClr val="E8EA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b="def" i="def"/>
      <a:tcStyle>
        <a:tcBdr/>
        <a:fill>
          <a:solidFill>
            <a:srgbClr val="E7EC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20" name="Shape 220"/>
          <p:cNvSpPr/>
          <p:nvPr>
            <p:ph type="sldImg"/>
          </p:nvPr>
        </p:nvSpPr>
        <p:spPr>
          <a:xfrm>
            <a:off x="1143000" y="685800"/>
            <a:ext cx="4572000" cy="3429000"/>
          </a:xfrm>
          <a:prstGeom prst="rect">
            <a:avLst/>
          </a:prstGeom>
        </p:spPr>
        <p:txBody>
          <a:bodyPr/>
          <a:lstStyle/>
          <a:p>
            <a:pPr/>
          </a:p>
        </p:txBody>
      </p:sp>
      <p:sp>
        <p:nvSpPr>
          <p:cNvPr id="221" name="Shape 22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a titolo">
    <p:spTree>
      <p:nvGrpSpPr>
        <p:cNvPr id="1" name=""/>
        <p:cNvGrpSpPr/>
        <p:nvPr/>
      </p:nvGrpSpPr>
      <p:grpSpPr>
        <a:xfrm>
          <a:off x="0" y="0"/>
          <a:ext cx="0" cy="0"/>
          <a:chOff x="0" y="0"/>
          <a:chExt cx="0" cy="0"/>
        </a:xfrm>
      </p:grpSpPr>
      <p:sp>
        <p:nvSpPr>
          <p:cNvPr id="13" name="Segnaposto immagine 9"/>
          <p:cNvSpPr/>
          <p:nvPr>
            <p:ph type="pic" idx="21"/>
          </p:nvPr>
        </p:nvSpPr>
        <p:spPr>
          <a:xfrm>
            <a:off x="0" y="0"/>
            <a:ext cx="12192000" cy="6858000"/>
          </a:xfrm>
          <a:prstGeom prst="rect">
            <a:avLst/>
          </a:prstGeom>
        </p:spPr>
        <p:txBody>
          <a:bodyPr lIns="91439" tIns="45719" rIns="91439" bIns="45719">
            <a:noAutofit/>
          </a:bodyPr>
          <a:lstStyle/>
          <a:p>
            <a:pPr/>
          </a:p>
        </p:txBody>
      </p:sp>
      <p:sp>
        <p:nvSpPr>
          <p:cNvPr id="14" name="Body Level One…"/>
          <p:cNvSpPr txBox="1"/>
          <p:nvPr>
            <p:ph type="body" sz="quarter" idx="1"/>
          </p:nvPr>
        </p:nvSpPr>
        <p:spPr>
          <a:xfrm>
            <a:off x="1212850" y="4508500"/>
            <a:ext cx="5118100" cy="1279653"/>
          </a:xfrm>
          <a:prstGeom prst="rect">
            <a:avLst/>
          </a:prstGeom>
        </p:spPr>
        <p:txBody>
          <a:bodyPr lIns="45718" tIns="45718" rIns="45718" bIns="45718"/>
          <a:lstStyle>
            <a:lvl1pPr marL="0" indent="0">
              <a:buClrTx/>
              <a:buSzTx/>
              <a:buNone/>
              <a:defRPr cap="all" spc="200" sz="2400">
                <a:solidFill>
                  <a:srgbClr val="FFFFFF"/>
                </a:solidFill>
              </a:defRPr>
            </a:lvl1pPr>
            <a:lvl2pPr marL="0" indent="0">
              <a:buClrTx/>
              <a:buSzTx/>
              <a:buNone/>
              <a:defRPr cap="all" spc="200" sz="2400">
                <a:solidFill>
                  <a:srgbClr val="FFFFFF"/>
                </a:solidFill>
              </a:defRPr>
            </a:lvl2pPr>
            <a:lvl3pPr marL="0" indent="0">
              <a:buClrTx/>
              <a:buSzTx/>
              <a:buNone/>
              <a:defRPr cap="all" spc="200" sz="2400">
                <a:solidFill>
                  <a:srgbClr val="FFFFFF"/>
                </a:solidFill>
              </a:defRPr>
            </a:lvl3pPr>
            <a:lvl4pPr marL="0" indent="0">
              <a:buClrTx/>
              <a:buSzTx/>
              <a:buNone/>
              <a:defRPr cap="all" spc="200" sz="2400">
                <a:solidFill>
                  <a:srgbClr val="FFFFFF"/>
                </a:solidFill>
              </a:defRPr>
            </a:lvl4pPr>
            <a:lvl5pPr marL="0" indent="0">
              <a:buClrTx/>
              <a:buSzTx/>
              <a:buNone/>
              <a:defRPr cap="all" spc="200"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Title Text"/>
          <p:cNvSpPr txBox="1"/>
          <p:nvPr>
            <p:ph type="title"/>
          </p:nvPr>
        </p:nvSpPr>
        <p:spPr>
          <a:xfrm>
            <a:off x="1212850" y="2057400"/>
            <a:ext cx="5118100" cy="1929066"/>
          </a:xfrm>
          <a:prstGeom prst="rect">
            <a:avLst/>
          </a:prstGeom>
        </p:spPr>
        <p:txBody>
          <a:bodyPr/>
          <a:lstStyle>
            <a:lvl1pPr>
              <a:defRPr sz="5400">
                <a:solidFill>
                  <a:srgbClr val="FFFFFF"/>
                </a:solidFill>
              </a:defRPr>
            </a:lvl1pPr>
          </a:lstStyle>
          <a:p>
            <a:pPr/>
            <a:r>
              <a:t>Title Text</a:t>
            </a:r>
          </a:p>
        </p:txBody>
      </p:sp>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uto con didascalia">
    <p:spTree>
      <p:nvGrpSpPr>
        <p:cNvPr id="1" name=""/>
        <p:cNvGrpSpPr/>
        <p:nvPr/>
      </p:nvGrpSpPr>
      <p:grpSpPr>
        <a:xfrm>
          <a:off x="0" y="0"/>
          <a:ext cx="0" cy="0"/>
          <a:chOff x="0" y="0"/>
          <a:chExt cx="0" cy="0"/>
        </a:xfrm>
      </p:grpSpPr>
      <p:sp>
        <p:nvSpPr>
          <p:cNvPr id="105"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06" name="Rettangolo 7"/>
          <p:cNvSpPr/>
          <p:nvPr/>
        </p:nvSpPr>
        <p:spPr>
          <a:xfrm>
            <a:off x="14" y="0"/>
            <a:ext cx="4654300" cy="5864225"/>
          </a:xfrm>
          <a:prstGeom prst="rect">
            <a:avLst/>
          </a:prstGeom>
          <a:solidFill>
            <a:srgbClr val="242852"/>
          </a:solidFill>
          <a:ln w="12700">
            <a:miter lim="400000"/>
          </a:ln>
        </p:spPr>
        <p:txBody>
          <a:bodyPr lIns="45718" tIns="45718" rIns="45718" bIns="45718"/>
          <a:lstStyle/>
          <a:p>
            <a:pPr>
              <a:defRPr>
                <a:latin typeface="+mj-lt"/>
                <a:ea typeface="+mj-ea"/>
                <a:cs typeface="+mj-cs"/>
                <a:sym typeface="Calibri"/>
              </a:defRPr>
            </a:pPr>
          </a:p>
        </p:txBody>
      </p:sp>
      <p:sp>
        <p:nvSpPr>
          <p:cNvPr id="107" name="Title Text"/>
          <p:cNvSpPr txBox="1"/>
          <p:nvPr>
            <p:ph type="title"/>
          </p:nvPr>
        </p:nvSpPr>
        <p:spPr>
          <a:xfrm>
            <a:off x="1092200" y="786383"/>
            <a:ext cx="3068834" cy="2093977"/>
          </a:xfrm>
          <a:prstGeom prst="rect">
            <a:avLst/>
          </a:prstGeom>
        </p:spPr>
        <p:txBody>
          <a:bodyPr/>
          <a:lstStyle>
            <a:lvl1pPr>
              <a:defRPr b="0" sz="3600">
                <a:solidFill>
                  <a:srgbClr val="FFFFFF"/>
                </a:solidFill>
              </a:defRPr>
            </a:lvl1pPr>
          </a:lstStyle>
          <a:p>
            <a:pPr/>
            <a:r>
              <a:t>Title Text</a:t>
            </a:r>
          </a:p>
        </p:txBody>
      </p:sp>
      <p:sp>
        <p:nvSpPr>
          <p:cNvPr id="108" name="Body Level One…"/>
          <p:cNvSpPr txBox="1"/>
          <p:nvPr>
            <p:ph type="body" sz="half" idx="1"/>
          </p:nvPr>
        </p:nvSpPr>
        <p:spPr>
          <a:xfrm>
            <a:off x="5458983" y="812800"/>
            <a:ext cx="5713842" cy="486861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9" name="Segnaposto testo 3"/>
          <p:cNvSpPr/>
          <p:nvPr>
            <p:ph type="body" sz="quarter" idx="21" hasCustomPrompt="1"/>
          </p:nvPr>
        </p:nvSpPr>
        <p:spPr>
          <a:xfrm>
            <a:off x="1092200" y="3043048"/>
            <a:ext cx="3068834" cy="2638362"/>
          </a:xfrm>
          <a:prstGeom prst="rect">
            <a:avLst/>
          </a:prstGeom>
        </p:spPr>
        <p:txBody>
          <a:bodyPr lIns="45718" tIns="45718" rIns="45718" bIns="45718"/>
          <a:lstStyle>
            <a:lvl1pPr marL="0" indent="0">
              <a:buClrTx/>
              <a:buSzTx/>
              <a:buNone/>
              <a:defRPr sz="1800">
                <a:solidFill>
                  <a:srgbClr val="FFFFFF"/>
                </a:solidFill>
              </a:defRPr>
            </a:lvl1pPr>
          </a:lstStyle>
          <a:p>
            <a:pPr/>
            <a:r>
              <a:t>Fare clic per modificare gli stili del testo dello schema</a:t>
            </a:r>
          </a:p>
        </p:txBody>
      </p:sp>
      <p:sp>
        <p:nvSpPr>
          <p:cNvPr id="110" name="Rettangolo 8"/>
          <p:cNvSpPr/>
          <p:nvPr/>
        </p:nvSpPr>
        <p:spPr>
          <a:xfrm>
            <a:off x="0" y="1397000"/>
            <a:ext cx="1036320" cy="132948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11" name="Rettangolo 10"/>
          <p:cNvSpPr/>
          <p:nvPr/>
        </p:nvSpPr>
        <p:spPr>
          <a:xfrm>
            <a:off x="5458983" y="624141"/>
            <a:ext cx="5713842" cy="125668"/>
          </a:xfrm>
          <a:prstGeom prst="rect">
            <a:avLst/>
          </a:prstGeom>
          <a:solidFill>
            <a:srgbClr val="242852"/>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12" name="Connecteur droit 19"/>
          <p:cNvSpPr/>
          <p:nvPr/>
        </p:nvSpPr>
        <p:spPr>
          <a:xfrm flipH="1">
            <a:off x="1092200" y="6446837"/>
            <a:ext cx="1643440" cy="1"/>
          </a:xfrm>
          <a:prstGeom prst="line">
            <a:avLst/>
          </a:prstGeom>
          <a:ln w="28575">
            <a:solidFill>
              <a:srgbClr val="242852"/>
            </a:solidFill>
          </a:ln>
        </p:spPr>
        <p:txBody>
          <a:bodyPr lIns="45718" tIns="45718" rIns="45718" bIns="45718"/>
          <a:lstStyle/>
          <a:p>
            <a:pPr/>
          </a:p>
        </p:txBody>
      </p:sp>
      <p:sp>
        <p:nvSpPr>
          <p:cNvPr id="113" name="Connecteur droit 19"/>
          <p:cNvSpPr/>
          <p:nvPr/>
        </p:nvSpPr>
        <p:spPr>
          <a:xfrm flipH="1">
            <a:off x="8420100" y="6429376"/>
            <a:ext cx="1000462" cy="2"/>
          </a:xfrm>
          <a:prstGeom prst="line">
            <a:avLst/>
          </a:prstGeom>
          <a:ln w="28575">
            <a:solidFill>
              <a:srgbClr val="ACCBF9"/>
            </a:solidFill>
          </a:ln>
        </p:spPr>
        <p:txBody>
          <a:bodyPr lIns="45718" tIns="45718" rIns="45718" bIns="45718"/>
          <a:lstStyle/>
          <a:p>
            <a:pPr/>
          </a:p>
        </p:txBody>
      </p:sp>
      <p:sp>
        <p:nvSpPr>
          <p:cNvPr id="114" name="Connecteur droit 19"/>
          <p:cNvSpPr/>
          <p:nvPr/>
        </p:nvSpPr>
        <p:spPr>
          <a:xfrm flipH="1" flipV="1">
            <a:off x="10765673" y="6446836"/>
            <a:ext cx="407260" cy="6353"/>
          </a:xfrm>
          <a:prstGeom prst="line">
            <a:avLst/>
          </a:prstGeom>
          <a:ln w="28575">
            <a:solidFill>
              <a:srgbClr val="ACCBF9"/>
            </a:solidFill>
          </a:ln>
        </p:spPr>
        <p:txBody>
          <a:bodyPr lIns="45718" tIns="45718" rIns="45718" bIns="45718"/>
          <a:lstStyle/>
          <a:p>
            <a:pPr/>
          </a:p>
        </p:txBody>
      </p:sp>
      <p:sp>
        <p:nvSpPr>
          <p:cNvPr id="115" name="Segnaposto piè di pagina 2"/>
          <p:cNvSpPr txBox="1"/>
          <p:nvPr/>
        </p:nvSpPr>
        <p:spPr>
          <a:xfrm>
            <a:off x="261848" y="6526444"/>
            <a:ext cx="4754884" cy="205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900">
                <a:solidFill>
                  <a:srgbClr val="404040"/>
                </a:solidFill>
                <a:latin typeface="+mj-lt"/>
                <a:ea typeface="+mj-ea"/>
                <a:cs typeface="+mj-cs"/>
                <a:sym typeface="Calibri"/>
              </a:defRPr>
            </a:lvl1pPr>
          </a:lstStyle>
          <a:p>
            <a:pPr/>
            <a:r>
              <a:t>Direttori del Corso – M. De Luca – M.A. Zappa</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olo e contenuto">
    <p:spTree>
      <p:nvGrpSpPr>
        <p:cNvPr id="1" name=""/>
        <p:cNvGrpSpPr/>
        <p:nvPr/>
      </p:nvGrpSpPr>
      <p:grpSpPr>
        <a:xfrm>
          <a:off x="0" y="0"/>
          <a:ext cx="0" cy="0"/>
          <a:chOff x="0" y="0"/>
          <a:chExt cx="0" cy="0"/>
        </a:xfrm>
      </p:grpSpPr>
      <p:sp>
        <p:nvSpPr>
          <p:cNvPr id="123" name="Title Text"/>
          <p:cNvSpPr txBox="1"/>
          <p:nvPr>
            <p:ph type="title"/>
          </p:nvPr>
        </p:nvSpPr>
        <p:spPr>
          <a:prstGeom prst="rect">
            <a:avLst/>
          </a:prstGeom>
        </p:spPr>
        <p:txBody>
          <a:bodyPr/>
          <a:lstStyle/>
          <a:p>
            <a:pPr/>
            <a:r>
              <a:t>Title Text</a:t>
            </a:r>
          </a:p>
        </p:txBody>
      </p:sp>
      <p:sp>
        <p:nvSpPr>
          <p:cNvPr id="124"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5" name="Segnaposto piè di pagina 2"/>
          <p:cNvSpPr txBox="1"/>
          <p:nvPr/>
        </p:nvSpPr>
        <p:spPr>
          <a:xfrm>
            <a:off x="261848" y="6526444"/>
            <a:ext cx="4754884" cy="205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900">
                <a:solidFill>
                  <a:srgbClr val="404040"/>
                </a:solidFill>
                <a:latin typeface="+mj-lt"/>
                <a:ea typeface="+mj-ea"/>
                <a:cs typeface="+mj-cs"/>
                <a:sym typeface="Calibri"/>
              </a:defRPr>
            </a:lvl1pPr>
          </a:lstStyle>
          <a:p>
            <a:pPr/>
            <a:r>
              <a:t>Direttori del Corso – M. De Luca – M.A. Zappa</a:t>
            </a:r>
          </a:p>
        </p:txBody>
      </p:sp>
      <p:sp>
        <p:nvSpPr>
          <p:cNvPr id="1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Contenuto con didascalia">
    <p:spTree>
      <p:nvGrpSpPr>
        <p:cNvPr id="1" name=""/>
        <p:cNvGrpSpPr/>
        <p:nvPr/>
      </p:nvGrpSpPr>
      <p:grpSpPr>
        <a:xfrm>
          <a:off x="0" y="0"/>
          <a:ext cx="0" cy="0"/>
          <a:chOff x="0" y="0"/>
          <a:chExt cx="0" cy="0"/>
        </a:xfrm>
      </p:grpSpPr>
      <p:sp>
        <p:nvSpPr>
          <p:cNvPr id="133"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34" name="Rettangolo 7"/>
          <p:cNvSpPr/>
          <p:nvPr/>
        </p:nvSpPr>
        <p:spPr>
          <a:xfrm>
            <a:off x="14" y="0"/>
            <a:ext cx="4654300" cy="5864225"/>
          </a:xfrm>
          <a:prstGeom prst="rect">
            <a:avLst/>
          </a:prstGeom>
          <a:solidFill>
            <a:srgbClr val="242852"/>
          </a:solidFill>
          <a:ln w="12700">
            <a:miter lim="400000"/>
          </a:ln>
        </p:spPr>
        <p:txBody>
          <a:bodyPr lIns="45718" tIns="45718" rIns="45718" bIns="45718"/>
          <a:lstStyle/>
          <a:p>
            <a:pPr>
              <a:defRPr>
                <a:latin typeface="+mj-lt"/>
                <a:ea typeface="+mj-ea"/>
                <a:cs typeface="+mj-cs"/>
                <a:sym typeface="Calibri"/>
              </a:defRPr>
            </a:pPr>
          </a:p>
        </p:txBody>
      </p:sp>
      <p:sp>
        <p:nvSpPr>
          <p:cNvPr id="135" name="Body Level One…"/>
          <p:cNvSpPr txBox="1"/>
          <p:nvPr>
            <p:ph type="body" sz="half" idx="1"/>
          </p:nvPr>
        </p:nvSpPr>
        <p:spPr>
          <a:xfrm>
            <a:off x="5458983" y="497807"/>
            <a:ext cx="5713842" cy="486861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36" name="Rettangolo 8"/>
          <p:cNvSpPr/>
          <p:nvPr/>
        </p:nvSpPr>
        <p:spPr>
          <a:xfrm>
            <a:off x="0" y="2003424"/>
            <a:ext cx="1036320" cy="1857377"/>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37" name="Rettangolo 10"/>
          <p:cNvSpPr/>
          <p:nvPr/>
        </p:nvSpPr>
        <p:spPr>
          <a:xfrm>
            <a:off x="5458983" y="377396"/>
            <a:ext cx="5713842" cy="125669"/>
          </a:xfrm>
          <a:prstGeom prst="rect">
            <a:avLst/>
          </a:prstGeom>
          <a:solidFill>
            <a:srgbClr val="242852"/>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38" name="Rettangolo 4"/>
          <p:cNvSpPr/>
          <p:nvPr/>
        </p:nvSpPr>
        <p:spPr>
          <a:xfrm>
            <a:off x="1078228" y="2003423"/>
            <a:ext cx="3576085" cy="1857377"/>
          </a:xfrm>
          <a:prstGeom prst="rect">
            <a:avLst/>
          </a:prstGeom>
          <a:solidFill>
            <a:srgbClr val="1B1E3E"/>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39" name="Title Text"/>
          <p:cNvSpPr txBox="1"/>
          <p:nvPr>
            <p:ph type="title"/>
          </p:nvPr>
        </p:nvSpPr>
        <p:spPr>
          <a:xfrm>
            <a:off x="1092200" y="1885125"/>
            <a:ext cx="3314700" cy="2093977"/>
          </a:xfrm>
          <a:prstGeom prst="rect">
            <a:avLst/>
          </a:prstGeom>
        </p:spPr>
        <p:txBody>
          <a:bodyPr anchor="ctr"/>
          <a:lstStyle>
            <a:lvl1pPr>
              <a:defRPr sz="4400">
                <a:solidFill>
                  <a:srgbClr val="FFFFFF"/>
                </a:solidFill>
              </a:defRPr>
            </a:lvl1pPr>
          </a:lstStyle>
          <a:p>
            <a:pPr/>
            <a:r>
              <a:t>Title Text</a:t>
            </a:r>
          </a:p>
        </p:txBody>
      </p:sp>
      <p:sp>
        <p:nvSpPr>
          <p:cNvPr id="140" name="Rettangolo 17"/>
          <p:cNvSpPr/>
          <p:nvPr/>
        </p:nvSpPr>
        <p:spPr>
          <a:xfrm>
            <a:off x="1092200" y="993775"/>
            <a:ext cx="1036320" cy="936626"/>
          </a:xfrm>
          <a:prstGeom prst="rect">
            <a:avLst/>
          </a:prstGeom>
          <a:solidFill>
            <a:srgbClr val="C9CBE7">
              <a:alpha val="26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41" name="Segnaposto piè di pagina 2"/>
          <p:cNvSpPr txBox="1"/>
          <p:nvPr/>
        </p:nvSpPr>
        <p:spPr>
          <a:xfrm>
            <a:off x="261848" y="6526444"/>
            <a:ext cx="4754884" cy="205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900">
                <a:solidFill>
                  <a:srgbClr val="404040"/>
                </a:solidFill>
                <a:latin typeface="+mj-lt"/>
                <a:ea typeface="+mj-ea"/>
                <a:cs typeface="+mj-cs"/>
                <a:sym typeface="Calibri"/>
              </a:defRPr>
            </a:lvl1pPr>
          </a:lstStyle>
          <a:p>
            <a:pPr/>
            <a:r>
              <a:t>Direttori del Corso – M. De Luca – M.A. Zappa</a:t>
            </a:r>
          </a:p>
        </p:txBody>
      </p:sp>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2_Contenuto con didascalia">
    <p:spTree>
      <p:nvGrpSpPr>
        <p:cNvPr id="1" name=""/>
        <p:cNvGrpSpPr/>
        <p:nvPr/>
      </p:nvGrpSpPr>
      <p:grpSpPr>
        <a:xfrm>
          <a:off x="0" y="0"/>
          <a:ext cx="0" cy="0"/>
          <a:chOff x="0" y="0"/>
          <a:chExt cx="0" cy="0"/>
        </a:xfrm>
      </p:grpSpPr>
      <p:sp>
        <p:nvSpPr>
          <p:cNvPr id="149" name="Segnaposto immagine 9"/>
          <p:cNvSpPr/>
          <p:nvPr>
            <p:ph type="pic" sz="half" idx="21"/>
          </p:nvPr>
        </p:nvSpPr>
        <p:spPr>
          <a:xfrm>
            <a:off x="0" y="0"/>
            <a:ext cx="4654297" cy="5864225"/>
          </a:xfrm>
          <a:prstGeom prst="rect">
            <a:avLst/>
          </a:prstGeom>
        </p:spPr>
        <p:txBody>
          <a:bodyPr lIns="91439" tIns="45719" rIns="91439" bIns="45719">
            <a:noAutofit/>
          </a:bodyPr>
          <a:lstStyle/>
          <a:p>
            <a:pPr/>
          </a:p>
        </p:txBody>
      </p:sp>
      <p:sp>
        <p:nvSpPr>
          <p:cNvPr id="150"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51" name="Body Level One…"/>
          <p:cNvSpPr txBox="1"/>
          <p:nvPr>
            <p:ph type="body" sz="half" idx="1"/>
          </p:nvPr>
        </p:nvSpPr>
        <p:spPr>
          <a:xfrm>
            <a:off x="5458983" y="497807"/>
            <a:ext cx="5713842" cy="4868611"/>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152" name="Title Text"/>
          <p:cNvSpPr txBox="1"/>
          <p:nvPr>
            <p:ph type="title"/>
          </p:nvPr>
        </p:nvSpPr>
        <p:spPr>
          <a:xfrm>
            <a:off x="1092200" y="1885125"/>
            <a:ext cx="3068834" cy="2093977"/>
          </a:xfrm>
          <a:prstGeom prst="rect">
            <a:avLst/>
          </a:prstGeom>
        </p:spPr>
        <p:txBody>
          <a:bodyPr anchor="ctr"/>
          <a:lstStyle>
            <a:lvl1pPr>
              <a:defRPr sz="4400">
                <a:solidFill>
                  <a:srgbClr val="FFFFFF"/>
                </a:solidFill>
              </a:defRPr>
            </a:lvl1pPr>
          </a:lstStyle>
          <a:p>
            <a:pPr/>
            <a:r>
              <a:t>Title Text</a:t>
            </a:r>
          </a:p>
        </p:txBody>
      </p:sp>
      <p:sp>
        <p:nvSpPr>
          <p:cNvPr id="153" name="Segnaposto piè di pagina 2"/>
          <p:cNvSpPr txBox="1"/>
          <p:nvPr/>
        </p:nvSpPr>
        <p:spPr>
          <a:xfrm>
            <a:off x="261848" y="6526444"/>
            <a:ext cx="4754884" cy="20591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cap="all" sz="900">
                <a:solidFill>
                  <a:srgbClr val="404040"/>
                </a:solidFill>
                <a:latin typeface="+mj-lt"/>
                <a:ea typeface="+mj-ea"/>
                <a:cs typeface="+mj-cs"/>
                <a:sym typeface="Calibri"/>
              </a:defRPr>
            </a:lvl1pPr>
          </a:lstStyle>
          <a:p>
            <a:pPr/>
            <a:r>
              <a:t>Direttori del Corso – M. De Luca – M.A. Zappa</a:t>
            </a:r>
          </a:p>
        </p:txBody>
      </p:sp>
      <p:sp>
        <p:nvSpPr>
          <p:cNvPr id="1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6_Contenuto con didascalia">
    <p:spTree>
      <p:nvGrpSpPr>
        <p:cNvPr id="1" name=""/>
        <p:cNvGrpSpPr/>
        <p:nvPr/>
      </p:nvGrpSpPr>
      <p:grpSpPr>
        <a:xfrm>
          <a:off x="0" y="0"/>
          <a:ext cx="0" cy="0"/>
          <a:chOff x="0" y="0"/>
          <a:chExt cx="0" cy="0"/>
        </a:xfrm>
      </p:grpSpPr>
      <p:sp>
        <p:nvSpPr>
          <p:cNvPr id="161"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62" name="Title Text"/>
          <p:cNvSpPr txBox="1"/>
          <p:nvPr>
            <p:ph type="title"/>
          </p:nvPr>
        </p:nvSpPr>
        <p:spPr>
          <a:xfrm>
            <a:off x="4984722" y="548353"/>
            <a:ext cx="6054848" cy="634338"/>
          </a:xfrm>
          <a:prstGeom prst="rect">
            <a:avLst/>
          </a:prstGeom>
        </p:spPr>
        <p:txBody>
          <a:bodyPr anchor="ctr"/>
          <a:lstStyle>
            <a:lvl1pPr>
              <a:defRPr sz="3600">
                <a:solidFill>
                  <a:srgbClr val="FFFFFF"/>
                </a:solidFill>
              </a:defRPr>
            </a:lvl1pPr>
          </a:lstStyle>
          <a:p>
            <a:pPr/>
            <a:r>
              <a:t>Title Text</a:t>
            </a:r>
          </a:p>
        </p:txBody>
      </p:sp>
      <p:sp>
        <p:nvSpPr>
          <p:cNvPr id="163" name="Body Level One…"/>
          <p:cNvSpPr txBox="1"/>
          <p:nvPr>
            <p:ph type="body" sz="half" idx="1"/>
          </p:nvPr>
        </p:nvSpPr>
        <p:spPr>
          <a:xfrm>
            <a:off x="5100832" y="1611312"/>
            <a:ext cx="6072100" cy="3755107"/>
          </a:xfrm>
          <a:prstGeom prst="rect">
            <a:avLst/>
          </a:prstGeom>
        </p:spPr>
        <p:txBody>
          <a:bodyPr/>
          <a:lstStyle>
            <a:lvl1pPr>
              <a:defRPr sz="2400"/>
            </a:lvl1pPr>
            <a:lvl2pPr marL="420623" indent="-219454">
              <a:defRPr sz="2400"/>
            </a:lvl2pPr>
            <a:lvl3pPr marL="658366" indent="-274319">
              <a:defRPr sz="2400"/>
            </a:lvl3pPr>
            <a:lvl4pPr marL="841247" indent="-274319">
              <a:defRPr sz="2400"/>
            </a:lvl4pPr>
            <a:lvl5pPr marL="1024127" indent="-274319">
              <a:defRPr sz="2400"/>
            </a:lvl5pPr>
          </a:lstStyle>
          <a:p>
            <a:pPr/>
            <a:r>
              <a:t>Body Level One</a:t>
            </a:r>
          </a:p>
          <a:p>
            <a:pPr lvl="1"/>
            <a:r>
              <a:t>Body Level Two</a:t>
            </a:r>
          </a:p>
          <a:p>
            <a:pPr lvl="2"/>
            <a:r>
              <a:t>Body Level Three</a:t>
            </a:r>
          </a:p>
          <a:p>
            <a:pPr lvl="3"/>
            <a:r>
              <a:t>Body Level Four</a:t>
            </a:r>
          </a:p>
          <a:p>
            <a:pPr lvl="4"/>
            <a:r>
              <a:t>Body Level Five</a:t>
            </a:r>
          </a:p>
        </p:txBody>
      </p:sp>
      <p:sp>
        <p:nvSpPr>
          <p:cNvPr id="164" name="Segnaposto immagine 9"/>
          <p:cNvSpPr/>
          <p:nvPr>
            <p:ph type="pic" sz="half" idx="21"/>
          </p:nvPr>
        </p:nvSpPr>
        <p:spPr>
          <a:xfrm>
            <a:off x="0" y="0"/>
            <a:ext cx="4654297" cy="5864225"/>
          </a:xfrm>
          <a:prstGeom prst="rect">
            <a:avLst/>
          </a:prstGeom>
        </p:spPr>
        <p:txBody>
          <a:bodyPr lIns="91439" tIns="45719" rIns="91439" bIns="45719">
            <a:noAutofit/>
          </a:bodyPr>
          <a:lstStyle/>
          <a:p>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7_Contenuto con didascalia">
    <p:spTree>
      <p:nvGrpSpPr>
        <p:cNvPr id="1" name=""/>
        <p:cNvGrpSpPr/>
        <p:nvPr/>
      </p:nvGrpSpPr>
      <p:grpSpPr>
        <a:xfrm>
          <a:off x="0" y="0"/>
          <a:ext cx="0" cy="0"/>
          <a:chOff x="0" y="0"/>
          <a:chExt cx="0" cy="0"/>
        </a:xfrm>
      </p:grpSpPr>
      <p:sp>
        <p:nvSpPr>
          <p:cNvPr id="172" name="Segnaposto immagine 9"/>
          <p:cNvSpPr/>
          <p:nvPr>
            <p:ph type="pic" idx="21"/>
          </p:nvPr>
        </p:nvSpPr>
        <p:spPr>
          <a:xfrm>
            <a:off x="0" y="0"/>
            <a:ext cx="12192000" cy="3541487"/>
          </a:xfrm>
          <a:prstGeom prst="rect">
            <a:avLst/>
          </a:prstGeom>
        </p:spPr>
        <p:txBody>
          <a:bodyPr lIns="91439" tIns="45719" rIns="91439" bIns="45719">
            <a:noAutofit/>
          </a:bodyPr>
          <a:lstStyle/>
          <a:p>
            <a:pPr/>
          </a:p>
        </p:txBody>
      </p:sp>
      <p:sp>
        <p:nvSpPr>
          <p:cNvPr id="173"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74" name="Title Text"/>
          <p:cNvSpPr txBox="1"/>
          <p:nvPr>
            <p:ph type="title"/>
          </p:nvPr>
        </p:nvSpPr>
        <p:spPr>
          <a:xfrm>
            <a:off x="3068577" y="880375"/>
            <a:ext cx="6054846" cy="634338"/>
          </a:xfrm>
          <a:prstGeom prst="rect">
            <a:avLst/>
          </a:prstGeom>
        </p:spPr>
        <p:txBody>
          <a:bodyPr anchor="ctr"/>
          <a:lstStyle>
            <a:lvl1pPr algn="ctr">
              <a:defRPr sz="3600"/>
            </a:lvl1pPr>
          </a:lstStyle>
          <a:p>
            <a:pPr/>
            <a:r>
              <a:t>Title Text</a:t>
            </a:r>
          </a:p>
        </p:txBody>
      </p:sp>
      <p:sp>
        <p:nvSpPr>
          <p:cNvPr id="175" name="Rettangolo 18"/>
          <p:cNvSpPr/>
          <p:nvPr/>
        </p:nvSpPr>
        <p:spPr>
          <a:xfrm>
            <a:off x="5577840" y="0"/>
            <a:ext cx="1036322" cy="685800"/>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3_Contenuto con didascalia">
    <p:spTree>
      <p:nvGrpSpPr>
        <p:cNvPr id="1" name=""/>
        <p:cNvGrpSpPr/>
        <p:nvPr/>
      </p:nvGrpSpPr>
      <p:grpSpPr>
        <a:xfrm>
          <a:off x="0" y="0"/>
          <a:ext cx="0" cy="0"/>
          <a:chOff x="0" y="0"/>
          <a:chExt cx="0" cy="0"/>
        </a:xfrm>
      </p:grpSpPr>
      <p:sp>
        <p:nvSpPr>
          <p:cNvPr id="183"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84" name="Rettangolo 3"/>
          <p:cNvSpPr/>
          <p:nvPr/>
        </p:nvSpPr>
        <p:spPr>
          <a:xfrm>
            <a:off x="4654312" y="507332"/>
            <a:ext cx="7537688" cy="4849561"/>
          </a:xfrm>
          <a:prstGeom prst="rect">
            <a:avLst/>
          </a:prstGeom>
          <a:solidFill>
            <a:srgbClr val="ACCBF9"/>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85" name="Rettangolo 7"/>
          <p:cNvSpPr/>
          <p:nvPr/>
        </p:nvSpPr>
        <p:spPr>
          <a:xfrm>
            <a:off x="14" y="0"/>
            <a:ext cx="4654300" cy="5864225"/>
          </a:xfrm>
          <a:prstGeom prst="rect">
            <a:avLst/>
          </a:prstGeom>
          <a:solidFill>
            <a:srgbClr val="003773"/>
          </a:solidFill>
          <a:ln w="12700">
            <a:miter lim="400000"/>
          </a:ln>
        </p:spPr>
        <p:txBody>
          <a:bodyPr lIns="45718" tIns="45718" rIns="45718" bIns="45718"/>
          <a:lstStyle/>
          <a:p>
            <a:pPr>
              <a:defRPr>
                <a:latin typeface="+mj-lt"/>
                <a:ea typeface="+mj-ea"/>
                <a:cs typeface="+mj-cs"/>
                <a:sym typeface="Calibri"/>
              </a:defRPr>
            </a:pPr>
          </a:p>
        </p:txBody>
      </p:sp>
      <p:sp>
        <p:nvSpPr>
          <p:cNvPr id="186" name="Title Text"/>
          <p:cNvSpPr txBox="1"/>
          <p:nvPr>
            <p:ph type="title"/>
          </p:nvPr>
        </p:nvSpPr>
        <p:spPr>
          <a:xfrm>
            <a:off x="1092200" y="1885125"/>
            <a:ext cx="3068834" cy="2093977"/>
          </a:xfrm>
          <a:prstGeom prst="rect">
            <a:avLst/>
          </a:prstGeom>
        </p:spPr>
        <p:txBody>
          <a:bodyPr anchor="ctr"/>
          <a:lstStyle>
            <a:lvl1pPr>
              <a:defRPr sz="4400">
                <a:solidFill>
                  <a:srgbClr val="FFFFFF"/>
                </a:solidFill>
              </a:defRPr>
            </a:lvl1pPr>
          </a:lstStyle>
          <a:p>
            <a:pPr/>
            <a:r>
              <a:t>Title Text</a:t>
            </a:r>
          </a:p>
        </p:txBody>
      </p:sp>
      <p:sp>
        <p:nvSpPr>
          <p:cNvPr id="187" name="Body Level One…"/>
          <p:cNvSpPr txBox="1"/>
          <p:nvPr>
            <p:ph type="body" sz="half" idx="1"/>
          </p:nvPr>
        </p:nvSpPr>
        <p:spPr>
          <a:xfrm>
            <a:off x="6473373" y="943430"/>
            <a:ext cx="4699452" cy="3977367"/>
          </a:xfrm>
          <a:prstGeom prst="rect">
            <a:avLst/>
          </a:prstGeom>
        </p:spPr>
        <p:txBody>
          <a:bodyPr anchor="ctr"/>
          <a:lstStyle>
            <a:lvl1pPr>
              <a:defRPr sz="2400"/>
            </a:lvl1pPr>
            <a:lvl2pPr marL="420623" indent="-219454">
              <a:defRPr sz="2400"/>
            </a:lvl2pPr>
            <a:lvl3pPr marL="658366" indent="-274319">
              <a:defRPr sz="2400"/>
            </a:lvl3pPr>
            <a:lvl4pPr marL="841247" indent="-274319">
              <a:defRPr sz="2400"/>
            </a:lvl4pPr>
            <a:lvl5pPr marL="1024127" indent="-274319">
              <a:defRPr sz="2400"/>
            </a:lvl5pPr>
          </a:lstStyle>
          <a:p>
            <a:pPr/>
            <a:r>
              <a:t>Body Level One</a:t>
            </a:r>
          </a:p>
          <a:p>
            <a:pPr lvl="1"/>
            <a:r>
              <a:t>Body Level Two</a:t>
            </a:r>
          </a:p>
          <a:p>
            <a:pPr lvl="2"/>
            <a:r>
              <a:t>Body Level Three</a:t>
            </a:r>
          </a:p>
          <a:p>
            <a:pPr lvl="3"/>
            <a:r>
              <a:t>Body Level Four</a:t>
            </a:r>
          </a:p>
          <a:p>
            <a:pPr lvl="4"/>
            <a:r>
              <a:t>Body Level Five</a:t>
            </a:r>
          </a:p>
        </p:txBody>
      </p:sp>
      <p:sp>
        <p:nvSpPr>
          <p:cNvPr id="188" name="Rettangolo 19"/>
          <p:cNvSpPr/>
          <p:nvPr/>
        </p:nvSpPr>
        <p:spPr>
          <a:xfrm>
            <a:off x="4370251" y="2322778"/>
            <a:ext cx="1348380" cy="1218666"/>
          </a:xfrm>
          <a:prstGeom prst="rect">
            <a:avLst/>
          </a:prstGeom>
          <a:solidFill>
            <a:srgbClr val="85B2F6"/>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4_Contenuto con didascalia">
    <p:spTree>
      <p:nvGrpSpPr>
        <p:cNvPr id="1" name=""/>
        <p:cNvGrpSpPr/>
        <p:nvPr/>
      </p:nvGrpSpPr>
      <p:grpSpPr>
        <a:xfrm>
          <a:off x="0" y="0"/>
          <a:ext cx="0" cy="0"/>
          <a:chOff x="0" y="0"/>
          <a:chExt cx="0" cy="0"/>
        </a:xfrm>
      </p:grpSpPr>
      <p:sp>
        <p:nvSpPr>
          <p:cNvPr id="196" name="Parallelogramma 14"/>
          <p:cNvSpPr/>
          <p:nvPr/>
        </p:nvSpPr>
        <p:spPr>
          <a:xfrm>
            <a:off x="74485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97" name="Rettangolo 3"/>
          <p:cNvSpPr/>
          <p:nvPr/>
        </p:nvSpPr>
        <p:spPr>
          <a:xfrm>
            <a:off x="4654312" y="507332"/>
            <a:ext cx="7537688" cy="4849561"/>
          </a:xfrm>
          <a:prstGeom prst="rect">
            <a:avLst/>
          </a:prstGeom>
          <a:solidFill>
            <a:srgbClr val="F2F2F2"/>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198" name="Rettangolo 7"/>
          <p:cNvSpPr/>
          <p:nvPr/>
        </p:nvSpPr>
        <p:spPr>
          <a:xfrm>
            <a:off x="14" y="0"/>
            <a:ext cx="4654300" cy="5864225"/>
          </a:xfrm>
          <a:prstGeom prst="rect">
            <a:avLst/>
          </a:prstGeom>
          <a:solidFill>
            <a:schemeClr val="accent1"/>
          </a:solidFill>
          <a:ln w="12700">
            <a:miter lim="400000"/>
          </a:ln>
        </p:spPr>
        <p:txBody>
          <a:bodyPr lIns="45718" tIns="45718" rIns="45718" bIns="45718"/>
          <a:lstStyle/>
          <a:p>
            <a:pPr>
              <a:defRPr>
                <a:latin typeface="+mj-lt"/>
                <a:ea typeface="+mj-ea"/>
                <a:cs typeface="+mj-cs"/>
                <a:sym typeface="Calibri"/>
              </a:defRPr>
            </a:pPr>
          </a:p>
        </p:txBody>
      </p:sp>
      <p:sp>
        <p:nvSpPr>
          <p:cNvPr id="199" name="Title Text"/>
          <p:cNvSpPr txBox="1"/>
          <p:nvPr>
            <p:ph type="title"/>
          </p:nvPr>
        </p:nvSpPr>
        <p:spPr>
          <a:xfrm>
            <a:off x="1092200" y="1885125"/>
            <a:ext cx="3068834" cy="2093977"/>
          </a:xfrm>
          <a:prstGeom prst="rect">
            <a:avLst/>
          </a:prstGeom>
        </p:spPr>
        <p:txBody>
          <a:bodyPr anchor="ctr"/>
          <a:lstStyle>
            <a:lvl1pPr>
              <a:defRPr sz="4400">
                <a:solidFill>
                  <a:srgbClr val="FFFFFF"/>
                </a:solidFill>
              </a:defRPr>
            </a:lvl1pPr>
          </a:lstStyle>
          <a:p>
            <a:pPr/>
            <a:r>
              <a:t>Title Text</a:t>
            </a:r>
          </a:p>
        </p:txBody>
      </p:sp>
      <p:sp>
        <p:nvSpPr>
          <p:cNvPr id="200" name="Body Level One…"/>
          <p:cNvSpPr txBox="1"/>
          <p:nvPr>
            <p:ph type="body" sz="half" idx="1"/>
          </p:nvPr>
        </p:nvSpPr>
        <p:spPr>
          <a:xfrm>
            <a:off x="6518529" y="943430"/>
            <a:ext cx="4654298" cy="3977367"/>
          </a:xfrm>
          <a:prstGeom prst="rect">
            <a:avLst/>
          </a:prstGeom>
        </p:spPr>
        <p:txBody>
          <a:bodyPr anchor="ctr"/>
          <a:lstStyle>
            <a:lvl1pPr>
              <a:defRPr sz="2400"/>
            </a:lvl1pPr>
            <a:lvl2pPr marL="420623" indent="-219454">
              <a:defRPr sz="2400"/>
            </a:lvl2pPr>
            <a:lvl3pPr marL="658366" indent="-274319">
              <a:defRPr sz="2400"/>
            </a:lvl3pPr>
            <a:lvl4pPr marL="841247" indent="-274319">
              <a:defRPr sz="2400"/>
            </a:lvl4pPr>
            <a:lvl5pPr marL="1024127" indent="-274319">
              <a:defRPr sz="2400"/>
            </a:lvl5pPr>
          </a:lstStyle>
          <a:p>
            <a:pPr/>
            <a:r>
              <a:t>Body Level One</a:t>
            </a:r>
          </a:p>
          <a:p>
            <a:pPr lvl="1"/>
            <a:r>
              <a:t>Body Level Two</a:t>
            </a:r>
          </a:p>
          <a:p>
            <a:pPr lvl="2"/>
            <a:r>
              <a:t>Body Level Three</a:t>
            </a:r>
          </a:p>
          <a:p>
            <a:pPr lvl="3"/>
            <a:r>
              <a:t>Body Level Four</a:t>
            </a:r>
          </a:p>
          <a:p>
            <a:pPr lvl="4"/>
            <a:r>
              <a:t>Body Level Five</a:t>
            </a:r>
          </a:p>
        </p:txBody>
      </p:sp>
      <p:sp>
        <p:nvSpPr>
          <p:cNvPr id="201" name="Rettangolo 17"/>
          <p:cNvSpPr/>
          <p:nvPr/>
        </p:nvSpPr>
        <p:spPr>
          <a:xfrm>
            <a:off x="4370251" y="2322778"/>
            <a:ext cx="1348380" cy="1218666"/>
          </a:xfrm>
          <a:prstGeom prst="rect">
            <a:avLst/>
          </a:prstGeom>
          <a:solidFill>
            <a:srgbClr val="242852"/>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2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mmagine con didascalia">
    <p:spTree>
      <p:nvGrpSpPr>
        <p:cNvPr id="1" name=""/>
        <p:cNvGrpSpPr/>
        <p:nvPr/>
      </p:nvGrpSpPr>
      <p:grpSpPr>
        <a:xfrm>
          <a:off x="0" y="0"/>
          <a:ext cx="0" cy="0"/>
          <a:chOff x="0" y="0"/>
          <a:chExt cx="0" cy="0"/>
        </a:xfrm>
      </p:grpSpPr>
      <p:sp>
        <p:nvSpPr>
          <p:cNvPr id="209" name="Rettangolo 7"/>
          <p:cNvSpPr/>
          <p:nvPr/>
        </p:nvSpPr>
        <p:spPr>
          <a:xfrm>
            <a:off x="0" y="4578350"/>
            <a:ext cx="12188825" cy="2279650"/>
          </a:xfrm>
          <a:prstGeom prst="rect">
            <a:avLst/>
          </a:prstGeom>
          <a:solidFill>
            <a:srgbClr val="003773"/>
          </a:solidFill>
          <a:ln w="12700">
            <a:miter lim="400000"/>
          </a:ln>
        </p:spPr>
        <p:txBody>
          <a:bodyPr lIns="45718" tIns="45718" rIns="45718" bIns="45718"/>
          <a:lstStyle/>
          <a:p>
            <a:pPr>
              <a:defRPr>
                <a:latin typeface="+mj-lt"/>
                <a:ea typeface="+mj-ea"/>
                <a:cs typeface="+mj-cs"/>
                <a:sym typeface="Calibri"/>
              </a:defRPr>
            </a:pPr>
          </a:p>
        </p:txBody>
      </p:sp>
      <p:sp>
        <p:nvSpPr>
          <p:cNvPr id="210" name="Segnaposto immagine 2"/>
          <p:cNvSpPr/>
          <p:nvPr>
            <p:ph type="pic" idx="21"/>
          </p:nvPr>
        </p:nvSpPr>
        <p:spPr>
          <a:xfrm>
            <a:off x="13" y="0"/>
            <a:ext cx="12191988" cy="4578350"/>
          </a:xfrm>
          <a:prstGeom prst="rect">
            <a:avLst/>
          </a:prstGeom>
        </p:spPr>
        <p:txBody>
          <a:bodyPr lIns="91439" tIns="45719" rIns="91439" bIns="45719">
            <a:noAutofit/>
          </a:bodyPr>
          <a:lstStyle/>
          <a:p>
            <a:pPr/>
          </a:p>
        </p:txBody>
      </p:sp>
      <p:sp>
        <p:nvSpPr>
          <p:cNvPr id="211" name="Title Text"/>
          <p:cNvSpPr txBox="1"/>
          <p:nvPr>
            <p:ph type="title"/>
          </p:nvPr>
        </p:nvSpPr>
        <p:spPr>
          <a:xfrm>
            <a:off x="1097277" y="4799362"/>
            <a:ext cx="10113648" cy="743684"/>
          </a:xfrm>
          <a:prstGeom prst="rect">
            <a:avLst/>
          </a:prstGeom>
        </p:spPr>
        <p:txBody>
          <a:bodyPr lIns="0" tIns="0" rIns="0" bIns="0"/>
          <a:lstStyle>
            <a:lvl1pPr algn="ctr">
              <a:defRPr sz="4400">
                <a:solidFill>
                  <a:srgbClr val="FFFFFF"/>
                </a:solidFill>
              </a:defRPr>
            </a:lvl1pPr>
          </a:lstStyle>
          <a:p>
            <a:pPr/>
            <a:r>
              <a:t>Title Text</a:t>
            </a:r>
          </a:p>
        </p:txBody>
      </p:sp>
      <p:sp>
        <p:nvSpPr>
          <p:cNvPr id="212" name="Body Level One…"/>
          <p:cNvSpPr txBox="1"/>
          <p:nvPr>
            <p:ph type="body" sz="quarter" idx="1"/>
          </p:nvPr>
        </p:nvSpPr>
        <p:spPr>
          <a:xfrm>
            <a:off x="1097277" y="5715000"/>
            <a:ext cx="10113267" cy="609600"/>
          </a:xfrm>
          <a:prstGeom prst="rect">
            <a:avLst/>
          </a:prstGeom>
        </p:spPr>
        <p:txBody>
          <a:bodyPr/>
          <a:lstStyle>
            <a:lvl1pPr marL="0" indent="0">
              <a:spcBef>
                <a:spcPts val="600"/>
              </a:spcBef>
              <a:buClrTx/>
              <a:buSzTx/>
              <a:buNone/>
              <a:defRPr sz="1800">
                <a:solidFill>
                  <a:srgbClr val="FFFFFF"/>
                </a:solidFill>
              </a:defRPr>
            </a:lvl1pPr>
            <a:lvl2pPr marL="0" indent="0">
              <a:spcBef>
                <a:spcPts val="600"/>
              </a:spcBef>
              <a:buClrTx/>
              <a:buSzTx/>
              <a:buNone/>
              <a:defRPr sz="1800">
                <a:solidFill>
                  <a:srgbClr val="FFFFFF"/>
                </a:solidFill>
              </a:defRPr>
            </a:lvl2pPr>
            <a:lvl3pPr marL="0" indent="0">
              <a:spcBef>
                <a:spcPts val="600"/>
              </a:spcBef>
              <a:buClrTx/>
              <a:buSzTx/>
              <a:buNone/>
              <a:defRPr sz="1800">
                <a:solidFill>
                  <a:srgbClr val="FFFFFF"/>
                </a:solidFill>
              </a:defRPr>
            </a:lvl3pPr>
            <a:lvl4pPr marL="0" indent="0">
              <a:spcBef>
                <a:spcPts val="600"/>
              </a:spcBef>
              <a:buClrTx/>
              <a:buSzTx/>
              <a:buNone/>
              <a:defRPr sz="1800">
                <a:solidFill>
                  <a:srgbClr val="FFFFFF"/>
                </a:solidFill>
              </a:defRPr>
            </a:lvl4pPr>
            <a:lvl5pPr marL="0" indent="0">
              <a:spcBef>
                <a:spcPts val="600"/>
              </a:spcBef>
              <a:buClrTx/>
              <a:buSz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213" name="Rettangolo 8"/>
          <p:cNvSpPr/>
          <p:nvPr/>
        </p:nvSpPr>
        <p:spPr>
          <a:xfrm>
            <a:off x="3536950" y="4535901"/>
            <a:ext cx="5118100" cy="125668"/>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214"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Diapositiva titolo">
    <p:spTree>
      <p:nvGrpSpPr>
        <p:cNvPr id="1" name=""/>
        <p:cNvGrpSpPr/>
        <p:nvPr/>
      </p:nvGrpSpPr>
      <p:grpSpPr>
        <a:xfrm>
          <a:off x="0" y="0"/>
          <a:ext cx="0" cy="0"/>
          <a:chOff x="0" y="0"/>
          <a:chExt cx="0" cy="0"/>
        </a:xfrm>
      </p:grpSpPr>
      <p:sp>
        <p:nvSpPr>
          <p:cNvPr id="23" name="Parallelogramma 14"/>
          <p:cNvSpPr/>
          <p:nvPr/>
        </p:nvSpPr>
        <p:spPr>
          <a:xfrm>
            <a:off x="7972121" y="0"/>
            <a:ext cx="2857502"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24" name="Rettangolo 11"/>
          <p:cNvSpPr/>
          <p:nvPr/>
        </p:nvSpPr>
        <p:spPr>
          <a:xfrm>
            <a:off x="4925679" y="3840"/>
            <a:ext cx="127213" cy="6858001"/>
          </a:xfrm>
          <a:prstGeom prst="rect">
            <a:avLst/>
          </a:prstGeom>
          <a:solidFill>
            <a:srgbClr val="F3E068"/>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25" name="Title Text"/>
          <p:cNvSpPr txBox="1"/>
          <p:nvPr>
            <p:ph type="title"/>
          </p:nvPr>
        </p:nvSpPr>
        <p:spPr>
          <a:xfrm>
            <a:off x="6629400" y="758951"/>
            <a:ext cx="4526280" cy="3227516"/>
          </a:xfrm>
          <a:prstGeom prst="rect">
            <a:avLst/>
          </a:prstGeom>
        </p:spPr>
        <p:txBody>
          <a:bodyPr/>
          <a:lstStyle>
            <a:lvl1pPr>
              <a:defRPr sz="6000">
                <a:solidFill>
                  <a:srgbClr val="1E5082"/>
                </a:solidFill>
              </a:defRPr>
            </a:lvl1pPr>
          </a:lstStyle>
          <a:p>
            <a:pPr/>
            <a:r>
              <a:t>Title Text</a:t>
            </a:r>
          </a:p>
        </p:txBody>
      </p:sp>
      <p:sp>
        <p:nvSpPr>
          <p:cNvPr id="26" name="Body Level One…"/>
          <p:cNvSpPr txBox="1"/>
          <p:nvPr>
            <p:ph type="body" sz="quarter" idx="1"/>
          </p:nvPr>
        </p:nvSpPr>
        <p:spPr>
          <a:xfrm>
            <a:off x="6632171" y="4508500"/>
            <a:ext cx="4526282" cy="1279653"/>
          </a:xfrm>
          <a:prstGeom prst="rect">
            <a:avLst/>
          </a:prstGeom>
        </p:spPr>
        <p:txBody>
          <a:bodyPr lIns="45718" tIns="45718" rIns="45718" bIns="45718"/>
          <a:lstStyle>
            <a:lvl1pPr marL="0" indent="0">
              <a:buClrTx/>
              <a:buSzTx/>
              <a:buNone/>
              <a:defRPr cap="all" spc="200" sz="2400"/>
            </a:lvl1pPr>
            <a:lvl2pPr marL="0" indent="0">
              <a:buClrTx/>
              <a:buSzTx/>
              <a:buNone/>
              <a:defRPr cap="all" spc="200" sz="2400"/>
            </a:lvl2pPr>
            <a:lvl3pPr marL="0" indent="0">
              <a:buClrTx/>
              <a:buSzTx/>
              <a:buNone/>
              <a:defRPr cap="all" spc="200" sz="2400"/>
            </a:lvl3pPr>
            <a:lvl4pPr marL="0" indent="0">
              <a:buClrTx/>
              <a:buSzTx/>
              <a:buNone/>
              <a:defRPr cap="all" spc="200" sz="2400"/>
            </a:lvl4pPr>
            <a:lvl5pPr marL="0" indent="0">
              <a:buClrTx/>
              <a:buSzTx/>
              <a:buNone/>
              <a:defRPr cap="all" spc="200" sz="2400"/>
            </a:lvl5pPr>
          </a:lstStyle>
          <a:p>
            <a:pPr/>
            <a:r>
              <a:t>Body Level One</a:t>
            </a:r>
          </a:p>
          <a:p>
            <a:pPr lvl="1"/>
            <a:r>
              <a:t>Body Level Two</a:t>
            </a:r>
          </a:p>
          <a:p>
            <a:pPr lvl="2"/>
            <a:r>
              <a:t>Body Level Three</a:t>
            </a:r>
          </a:p>
          <a:p>
            <a:pPr lvl="3"/>
            <a:r>
              <a:t>Body Level Four</a:t>
            </a:r>
          </a:p>
          <a:p>
            <a:pPr lvl="4"/>
            <a:r>
              <a:t>Body Level Five</a:t>
            </a:r>
          </a:p>
        </p:txBody>
      </p:sp>
      <p:sp>
        <p:nvSpPr>
          <p:cNvPr id="27" name="Rettangolo 10"/>
          <p:cNvSpPr/>
          <p:nvPr/>
        </p:nvSpPr>
        <p:spPr>
          <a:xfrm>
            <a:off x="4838007" y="-1345"/>
            <a:ext cx="137548" cy="6858001"/>
          </a:xfrm>
          <a:prstGeom prst="rect">
            <a:avLst/>
          </a:prstGeom>
          <a:solidFill>
            <a:srgbClr val="E98B0D"/>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pic>
        <p:nvPicPr>
          <p:cNvPr id="28" name="Immagine 8" descr="Immagine 8"/>
          <p:cNvPicPr>
            <a:picLocks noChangeAspect="1"/>
          </p:cNvPicPr>
          <p:nvPr/>
        </p:nvPicPr>
        <p:blipFill>
          <a:blip r:embed="rId2">
            <a:extLst/>
          </a:blip>
          <a:stretch>
            <a:fillRect/>
          </a:stretch>
        </p:blipFill>
        <p:spPr>
          <a:xfrm>
            <a:off x="-11393" y="0"/>
            <a:ext cx="4849402" cy="6858000"/>
          </a:xfrm>
          <a:prstGeom prst="rect">
            <a:avLst/>
          </a:prstGeom>
          <a:ln w="12700">
            <a:miter lim="400000"/>
          </a:ln>
        </p:spPr>
      </p:pic>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olo e contenuto">
    <p:spTree>
      <p:nvGrpSpPr>
        <p:cNvPr id="1" name=""/>
        <p:cNvGrpSpPr/>
        <p:nvPr/>
      </p:nvGrpSpPr>
      <p:grpSpPr>
        <a:xfrm>
          <a:off x="0" y="0"/>
          <a:ext cx="0" cy="0"/>
          <a:chOff x="0" y="0"/>
          <a:chExt cx="0" cy="0"/>
        </a:xfrm>
      </p:grpSpPr>
      <p:sp>
        <p:nvSpPr>
          <p:cNvPr id="36" name="Title Text"/>
          <p:cNvSpPr txBox="1"/>
          <p:nvPr>
            <p:ph type="title"/>
          </p:nvPr>
        </p:nvSpPr>
        <p:spPr>
          <a:prstGeom prst="rect">
            <a:avLst/>
          </a:prstGeom>
        </p:spPr>
        <p:txBody>
          <a:bodyPr/>
          <a:lstStyle/>
          <a:p>
            <a:pPr/>
            <a:r>
              <a:t>Title Text</a:t>
            </a:r>
          </a:p>
        </p:txBody>
      </p:sp>
      <p:sp>
        <p:nvSpPr>
          <p:cNvPr id="3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Intestazione sezione">
    <p:spTree>
      <p:nvGrpSpPr>
        <p:cNvPr id="1" name=""/>
        <p:cNvGrpSpPr/>
        <p:nvPr/>
      </p:nvGrpSpPr>
      <p:grpSpPr>
        <a:xfrm>
          <a:off x="0" y="0"/>
          <a:ext cx="0" cy="0"/>
          <a:chOff x="0" y="0"/>
          <a:chExt cx="0" cy="0"/>
        </a:xfrm>
      </p:grpSpPr>
      <p:sp>
        <p:nvSpPr>
          <p:cNvPr id="45" name="Parallelogramma 14"/>
          <p:cNvSpPr/>
          <p:nvPr/>
        </p:nvSpPr>
        <p:spPr>
          <a:xfrm>
            <a:off x="7972121" y="0"/>
            <a:ext cx="2857502"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46" name="Segnaposto immagine 9"/>
          <p:cNvSpPr/>
          <p:nvPr>
            <p:ph type="pic" idx="21"/>
          </p:nvPr>
        </p:nvSpPr>
        <p:spPr>
          <a:xfrm>
            <a:off x="0" y="0"/>
            <a:ext cx="6311900" cy="6858000"/>
          </a:xfrm>
          <a:prstGeom prst="rect">
            <a:avLst/>
          </a:prstGeom>
        </p:spPr>
        <p:txBody>
          <a:bodyPr lIns="91439" tIns="45719" rIns="91439" bIns="45719">
            <a:noAutofit/>
          </a:bodyPr>
          <a:lstStyle/>
          <a:p>
            <a:pPr/>
          </a:p>
        </p:txBody>
      </p:sp>
      <p:sp>
        <p:nvSpPr>
          <p:cNvPr id="47" name="Rettangolo 12"/>
          <p:cNvSpPr/>
          <p:nvPr/>
        </p:nvSpPr>
        <p:spPr>
          <a:xfrm>
            <a:off x="2451099" y="3568700"/>
            <a:ext cx="8721726" cy="2308225"/>
          </a:xfrm>
          <a:prstGeom prst="rect">
            <a:avLst/>
          </a:prstGeom>
          <a:solidFill>
            <a:schemeClr val="accent1"/>
          </a:solidFill>
          <a:ln w="12700">
            <a:miter lim="400000"/>
          </a:ln>
        </p:spPr>
        <p:txBody>
          <a:bodyPr lIns="45718" tIns="45718" rIns="45718" bIns="45718" anchor="b"/>
          <a:lstStyle/>
          <a:p>
            <a:pPr algn="ctr">
              <a:defRPr sz="1400">
                <a:solidFill>
                  <a:srgbClr val="FFFFFF"/>
                </a:solidFill>
                <a:latin typeface="+mj-lt"/>
                <a:ea typeface="+mj-ea"/>
                <a:cs typeface="+mj-cs"/>
                <a:sym typeface="Calibri"/>
              </a:defRPr>
            </a:pPr>
          </a:p>
        </p:txBody>
      </p:sp>
      <p:sp>
        <p:nvSpPr>
          <p:cNvPr id="48" name="Title Text"/>
          <p:cNvSpPr txBox="1"/>
          <p:nvPr>
            <p:ph type="title"/>
          </p:nvPr>
        </p:nvSpPr>
        <p:spPr>
          <a:xfrm>
            <a:off x="2641599" y="3746500"/>
            <a:ext cx="8331204" cy="1308100"/>
          </a:xfrm>
          <a:prstGeom prst="rect">
            <a:avLst/>
          </a:prstGeom>
        </p:spPr>
        <p:txBody>
          <a:bodyPr/>
          <a:lstStyle>
            <a:lvl1pPr>
              <a:defRPr>
                <a:solidFill>
                  <a:srgbClr val="FFFFFF"/>
                </a:solidFill>
              </a:defRPr>
            </a:lvl1pPr>
          </a:lstStyle>
          <a:p>
            <a:pPr/>
            <a:r>
              <a:t>Title Text</a:t>
            </a:r>
          </a:p>
        </p:txBody>
      </p:sp>
      <p:sp>
        <p:nvSpPr>
          <p:cNvPr id="49" name="Body Level One…"/>
          <p:cNvSpPr txBox="1"/>
          <p:nvPr>
            <p:ph type="body" sz="quarter" idx="1"/>
          </p:nvPr>
        </p:nvSpPr>
        <p:spPr>
          <a:xfrm>
            <a:off x="2641600" y="5219700"/>
            <a:ext cx="8331201" cy="586741"/>
          </a:xfrm>
          <a:prstGeom prst="rect">
            <a:avLst/>
          </a:prstGeom>
        </p:spPr>
        <p:txBody>
          <a:bodyPr lIns="45718" tIns="45718" rIns="45718" bIns="45718"/>
          <a:lstStyle>
            <a:lvl1pPr marL="0" indent="0">
              <a:buClrTx/>
              <a:buSzTx/>
              <a:buNone/>
              <a:defRPr cap="all" spc="200" sz="2400">
                <a:solidFill>
                  <a:srgbClr val="FFFFFF"/>
                </a:solidFill>
              </a:defRPr>
            </a:lvl1pPr>
            <a:lvl2pPr marL="0" indent="0">
              <a:buClrTx/>
              <a:buSzTx/>
              <a:buNone/>
              <a:defRPr cap="all" spc="200" sz="2400">
                <a:solidFill>
                  <a:srgbClr val="FFFFFF"/>
                </a:solidFill>
              </a:defRPr>
            </a:lvl2pPr>
            <a:lvl3pPr marL="0" indent="0">
              <a:buClrTx/>
              <a:buSzTx/>
              <a:buNone/>
              <a:defRPr cap="all" spc="200" sz="2400">
                <a:solidFill>
                  <a:srgbClr val="FFFFFF"/>
                </a:solidFill>
              </a:defRPr>
            </a:lvl3pPr>
            <a:lvl4pPr marL="0" indent="0">
              <a:buClrTx/>
              <a:buSzTx/>
              <a:buNone/>
              <a:defRPr cap="all" spc="200" sz="2400">
                <a:solidFill>
                  <a:srgbClr val="FFFFFF"/>
                </a:solidFill>
              </a:defRPr>
            </a:lvl4pPr>
            <a:lvl5pPr marL="0" indent="0">
              <a:buClrTx/>
              <a:buSzTx/>
              <a:buNone/>
              <a:defRPr cap="all" spc="200"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50" name="Rettangolo 13"/>
          <p:cNvSpPr/>
          <p:nvPr/>
        </p:nvSpPr>
        <p:spPr>
          <a:xfrm>
            <a:off x="3752850" y="3469101"/>
            <a:ext cx="5118100" cy="125668"/>
          </a:xfrm>
          <a:prstGeom prst="rect">
            <a:avLst/>
          </a:prstGeom>
          <a:solidFill>
            <a:srgbClr val="242852"/>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1_Intestazione della sezione">
    <p:spTree>
      <p:nvGrpSpPr>
        <p:cNvPr id="1" name=""/>
        <p:cNvGrpSpPr/>
        <p:nvPr/>
      </p:nvGrpSpPr>
      <p:grpSpPr>
        <a:xfrm>
          <a:off x="0" y="0"/>
          <a:ext cx="0" cy="0"/>
          <a:chOff x="0" y="0"/>
          <a:chExt cx="0" cy="0"/>
        </a:xfrm>
      </p:grpSpPr>
      <p:sp>
        <p:nvSpPr>
          <p:cNvPr id="58" name="Segnaposto immagine 9"/>
          <p:cNvSpPr/>
          <p:nvPr>
            <p:ph type="pic" idx="21"/>
          </p:nvPr>
        </p:nvSpPr>
        <p:spPr>
          <a:xfrm>
            <a:off x="0" y="0"/>
            <a:ext cx="12192000" cy="6858000"/>
          </a:xfrm>
          <a:prstGeom prst="rect">
            <a:avLst/>
          </a:prstGeom>
        </p:spPr>
        <p:txBody>
          <a:bodyPr lIns="91439" tIns="45719" rIns="91439" bIns="45719">
            <a:noAutofit/>
          </a:bodyPr>
          <a:lstStyle/>
          <a:p>
            <a:pPr/>
          </a:p>
        </p:txBody>
      </p:sp>
      <p:sp>
        <p:nvSpPr>
          <p:cNvPr id="59" name="Rettangolo 12"/>
          <p:cNvSpPr/>
          <p:nvPr/>
        </p:nvSpPr>
        <p:spPr>
          <a:xfrm>
            <a:off x="1735138" y="3568700"/>
            <a:ext cx="8721727" cy="2308225"/>
          </a:xfrm>
          <a:prstGeom prst="rect">
            <a:avLst/>
          </a:prstGeom>
          <a:solidFill>
            <a:schemeClr val="accent1"/>
          </a:solidFill>
          <a:ln w="12700">
            <a:miter lim="400000"/>
          </a:ln>
        </p:spPr>
        <p:txBody>
          <a:bodyPr lIns="45718" tIns="45718" rIns="45718" bIns="45718" anchor="b"/>
          <a:lstStyle/>
          <a:p>
            <a:pPr algn="ctr">
              <a:defRPr sz="1400">
                <a:solidFill>
                  <a:srgbClr val="FFFFFF"/>
                </a:solidFill>
                <a:latin typeface="+mj-lt"/>
                <a:ea typeface="+mj-ea"/>
                <a:cs typeface="+mj-cs"/>
                <a:sym typeface="Calibri"/>
              </a:defRPr>
            </a:pPr>
          </a:p>
        </p:txBody>
      </p:sp>
      <p:sp>
        <p:nvSpPr>
          <p:cNvPr id="60" name="Title Text"/>
          <p:cNvSpPr txBox="1"/>
          <p:nvPr>
            <p:ph type="title"/>
          </p:nvPr>
        </p:nvSpPr>
        <p:spPr>
          <a:xfrm>
            <a:off x="1930399" y="3746500"/>
            <a:ext cx="8331204" cy="1308100"/>
          </a:xfrm>
          <a:prstGeom prst="rect">
            <a:avLst/>
          </a:prstGeom>
        </p:spPr>
        <p:txBody>
          <a:bodyPr/>
          <a:lstStyle>
            <a:lvl1pPr algn="ctr">
              <a:defRPr>
                <a:solidFill>
                  <a:srgbClr val="FFFFFF"/>
                </a:solidFill>
              </a:defRPr>
            </a:lvl1pPr>
          </a:lstStyle>
          <a:p>
            <a:pPr/>
            <a:r>
              <a:t>Title Text</a:t>
            </a:r>
          </a:p>
        </p:txBody>
      </p:sp>
      <p:sp>
        <p:nvSpPr>
          <p:cNvPr id="61" name="Body Level One…"/>
          <p:cNvSpPr txBox="1"/>
          <p:nvPr>
            <p:ph type="body" sz="quarter" idx="1"/>
          </p:nvPr>
        </p:nvSpPr>
        <p:spPr>
          <a:xfrm>
            <a:off x="1930400" y="5219700"/>
            <a:ext cx="8331201" cy="586741"/>
          </a:xfrm>
          <a:prstGeom prst="rect">
            <a:avLst/>
          </a:prstGeom>
        </p:spPr>
        <p:txBody>
          <a:bodyPr lIns="45718" tIns="45718" rIns="45718" bIns="45718"/>
          <a:lstStyle>
            <a:lvl1pPr marL="0" indent="0" algn="ctr">
              <a:buClrTx/>
              <a:buSzTx/>
              <a:buNone/>
              <a:defRPr cap="all" spc="200" sz="2400">
                <a:solidFill>
                  <a:srgbClr val="FFFFFF"/>
                </a:solidFill>
              </a:defRPr>
            </a:lvl1pPr>
            <a:lvl2pPr marL="0" indent="0" algn="ctr">
              <a:buClrTx/>
              <a:buSzTx/>
              <a:buNone/>
              <a:defRPr cap="all" spc="200" sz="2400">
                <a:solidFill>
                  <a:srgbClr val="FFFFFF"/>
                </a:solidFill>
              </a:defRPr>
            </a:lvl2pPr>
            <a:lvl3pPr marL="0" indent="0" algn="ctr">
              <a:buClrTx/>
              <a:buSzTx/>
              <a:buNone/>
              <a:defRPr cap="all" spc="200" sz="2400">
                <a:solidFill>
                  <a:srgbClr val="FFFFFF"/>
                </a:solidFill>
              </a:defRPr>
            </a:lvl3pPr>
            <a:lvl4pPr marL="0" indent="0" algn="ctr">
              <a:buClrTx/>
              <a:buSzTx/>
              <a:buNone/>
              <a:defRPr cap="all" spc="200" sz="2400">
                <a:solidFill>
                  <a:srgbClr val="FFFFFF"/>
                </a:solidFill>
              </a:defRPr>
            </a:lvl4pPr>
            <a:lvl5pPr marL="0" indent="0" algn="ctr">
              <a:buClrTx/>
              <a:buSzTx/>
              <a:buNone/>
              <a:defRPr cap="all" spc="200" sz="24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62" name="Rettangolo 13"/>
          <p:cNvSpPr/>
          <p:nvPr/>
        </p:nvSpPr>
        <p:spPr>
          <a:xfrm>
            <a:off x="3536950" y="3469101"/>
            <a:ext cx="5118100" cy="125668"/>
          </a:xfrm>
          <a:prstGeom prst="rect">
            <a:avLst/>
          </a:prstGeom>
          <a:solidFill>
            <a:srgbClr val="242852"/>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ue contenuti">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sz="half" idx="1"/>
          </p:nvPr>
        </p:nvSpPr>
        <p:spPr>
          <a:xfrm>
            <a:off x="1097280" y="2120900"/>
            <a:ext cx="4639737" cy="374819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fronto">
    <p:spTree>
      <p:nvGrpSpPr>
        <p:cNvPr id="1" name=""/>
        <p:cNvGrpSpPr/>
        <p:nvPr/>
      </p:nvGrpSpPr>
      <p:grpSpPr>
        <a:xfrm>
          <a:off x="0" y="0"/>
          <a:ext cx="0" cy="0"/>
          <a:chOff x="0" y="0"/>
          <a:chExt cx="0" cy="0"/>
        </a:xfrm>
      </p:grpSpPr>
      <p:sp>
        <p:nvSpPr>
          <p:cNvPr id="79" name="Title Text"/>
          <p:cNvSpPr txBox="1"/>
          <p:nvPr>
            <p:ph type="title"/>
          </p:nvPr>
        </p:nvSpPr>
        <p:spPr>
          <a:prstGeom prst="rect">
            <a:avLst/>
          </a:prstGeom>
        </p:spPr>
        <p:txBody>
          <a:bodyPr/>
          <a:lstStyle/>
          <a:p>
            <a:pPr/>
            <a:r>
              <a:t>Title Text</a:t>
            </a:r>
          </a:p>
        </p:txBody>
      </p:sp>
      <p:sp>
        <p:nvSpPr>
          <p:cNvPr id="80" name="Body Level One…"/>
          <p:cNvSpPr txBox="1"/>
          <p:nvPr>
            <p:ph type="body" sz="quarter" idx="1"/>
          </p:nvPr>
        </p:nvSpPr>
        <p:spPr>
          <a:xfrm>
            <a:off x="1097280" y="2057400"/>
            <a:ext cx="4639737" cy="736282"/>
          </a:xfrm>
          <a:prstGeom prst="rect">
            <a:avLst/>
          </a:prstGeom>
        </p:spPr>
        <p:txBody>
          <a:bodyPr lIns="45718" tIns="45718" rIns="45718" bIns="45718" anchor="ctr"/>
          <a:lstStyle>
            <a:lvl1pPr marL="0" indent="0">
              <a:buClrTx/>
              <a:buSzTx/>
              <a:buNone/>
              <a:defRPr b="1" cap="all" sz="2400">
                <a:solidFill>
                  <a:schemeClr val="accent1"/>
                </a:solidFill>
              </a:defRPr>
            </a:lvl1pPr>
            <a:lvl2pPr marL="0" indent="0">
              <a:buClrTx/>
              <a:buSzTx/>
              <a:buNone/>
              <a:defRPr b="1" cap="all" sz="2400">
                <a:solidFill>
                  <a:schemeClr val="accent1"/>
                </a:solidFill>
              </a:defRPr>
            </a:lvl2pPr>
            <a:lvl3pPr marL="0" indent="0">
              <a:buClrTx/>
              <a:buSzTx/>
              <a:buNone/>
              <a:defRPr b="1" cap="all" sz="2400">
                <a:solidFill>
                  <a:schemeClr val="accent1"/>
                </a:solidFill>
              </a:defRPr>
            </a:lvl3pPr>
            <a:lvl4pPr marL="0" indent="0">
              <a:buClrTx/>
              <a:buSzTx/>
              <a:buNone/>
              <a:defRPr b="1" cap="all" sz="2400">
                <a:solidFill>
                  <a:schemeClr val="accent1"/>
                </a:solidFill>
              </a:defRPr>
            </a:lvl4pPr>
            <a:lvl5pPr marL="0" indent="0">
              <a:buClrTx/>
              <a:buSzTx/>
              <a:buNone/>
              <a:defRPr b="1" cap="all" sz="2400">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81" name="Segnaposto testo 4"/>
          <p:cNvSpPr/>
          <p:nvPr>
            <p:ph type="body" sz="quarter" idx="21"/>
          </p:nvPr>
        </p:nvSpPr>
        <p:spPr>
          <a:xfrm>
            <a:off x="6515944" y="2057400"/>
            <a:ext cx="4639738" cy="736282"/>
          </a:xfrm>
          <a:prstGeom prst="rect">
            <a:avLst/>
          </a:prstGeom>
        </p:spPr>
        <p:txBody>
          <a:bodyPr lIns="45718" tIns="45718" rIns="45718" bIns="45718" anchor="ctr"/>
          <a:lstStyle/>
          <a:p>
            <a:pP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olo titolo">
    <p:spTree>
      <p:nvGrpSpPr>
        <p:cNvPr id="1" name=""/>
        <p:cNvGrpSpPr/>
        <p:nvPr/>
      </p:nvGrpSpPr>
      <p:grpSpPr>
        <a:xfrm>
          <a:off x="0" y="0"/>
          <a:ext cx="0" cy="0"/>
          <a:chOff x="0" y="0"/>
          <a:chExt cx="0" cy="0"/>
        </a:xfrm>
      </p:grpSpPr>
      <p:sp>
        <p:nvSpPr>
          <p:cNvPr id="89" name="Title Text"/>
          <p:cNvSpPr txBox="1"/>
          <p:nvPr>
            <p:ph type="title"/>
          </p:nvPr>
        </p:nvSpPr>
        <p:spPr>
          <a:prstGeom prst="rect">
            <a:avLst/>
          </a:prstGeom>
        </p:spPr>
        <p:txBody>
          <a:bodyPr/>
          <a:lstStyle/>
          <a:p>
            <a:pPr/>
            <a:r>
              <a:t>Title Text</a:t>
            </a:r>
          </a:p>
        </p:txBody>
      </p:sp>
      <p:sp>
        <p:nvSpPr>
          <p:cNvPr id="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uoto">
    <p:spTree>
      <p:nvGrpSpPr>
        <p:cNvPr id="1" name=""/>
        <p:cNvGrpSpPr/>
        <p:nvPr/>
      </p:nvGrpSpPr>
      <p:grpSpPr>
        <a:xfrm>
          <a:off x="0" y="0"/>
          <a:ext cx="0" cy="0"/>
          <a:chOff x="0" y="0"/>
          <a:chExt cx="0" cy="0"/>
        </a:xfrm>
      </p:grpSpPr>
      <p:sp>
        <p:nvSpPr>
          <p:cNvPr id="97" name="Parallelogramma 14"/>
          <p:cNvSpPr/>
          <p:nvPr/>
        </p:nvSpPr>
        <p:spPr>
          <a:xfrm>
            <a:off x="46672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98" name="Slide Number"/>
          <p:cNvSpPr txBox="1"/>
          <p:nvPr>
            <p:ph type="sldNum" sz="quarter" idx="2"/>
          </p:nvPr>
        </p:nvSpPr>
        <p:spPr>
          <a:xfrm>
            <a:off x="8504725" y="6242096"/>
            <a:ext cx="232875" cy="22850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Parallelogramma 14"/>
          <p:cNvSpPr/>
          <p:nvPr/>
        </p:nvSpPr>
        <p:spPr>
          <a:xfrm>
            <a:off x="4667250" y="0"/>
            <a:ext cx="2857500" cy="6858000"/>
          </a:xfrm>
          <a:prstGeom prst="rect">
            <a:avLst/>
          </a:prstGeom>
          <a:solidFill>
            <a:srgbClr val="F2F2F2">
              <a:alpha val="30000"/>
            </a:srgbClr>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3" name="Rettangolo 7"/>
          <p:cNvSpPr/>
          <p:nvPr/>
        </p:nvSpPr>
        <p:spPr>
          <a:xfrm>
            <a:off x="0" y="1011979"/>
            <a:ext cx="1036320" cy="685803"/>
          </a:xfrm>
          <a:prstGeom prst="rect">
            <a:avLst/>
          </a:prstGeom>
          <a:solidFill>
            <a:schemeClr val="accent1"/>
          </a:solidFill>
          <a:ln w="12700">
            <a:miter lim="400000"/>
          </a:ln>
        </p:spPr>
        <p:txBody>
          <a:bodyPr lIns="45718" tIns="45718" rIns="45718" bIns="45718" anchor="ctr"/>
          <a:lstStyle/>
          <a:p>
            <a:pPr algn="ctr">
              <a:defRPr>
                <a:solidFill>
                  <a:srgbClr val="FFFFFF"/>
                </a:solidFill>
                <a:latin typeface="+mj-lt"/>
                <a:ea typeface="+mj-ea"/>
                <a:cs typeface="+mj-cs"/>
                <a:sym typeface="Calibri"/>
              </a:defRPr>
            </a:pPr>
          </a:p>
        </p:txBody>
      </p:sp>
      <p:sp>
        <p:nvSpPr>
          <p:cNvPr id="4" name="Title Text"/>
          <p:cNvSpPr txBox="1"/>
          <p:nvPr>
            <p:ph type="title"/>
          </p:nvPr>
        </p:nvSpPr>
        <p:spPr>
          <a:xfrm>
            <a:off x="1097280" y="286603"/>
            <a:ext cx="10058401" cy="145075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b">
            <a:normAutofit fontScale="100000" lnSpcReduction="0"/>
          </a:bodyPr>
          <a:lstStyle/>
          <a:p>
            <a:pPr/>
            <a:r>
              <a:t>Title Text</a:t>
            </a:r>
          </a:p>
        </p:txBody>
      </p:sp>
      <p:sp>
        <p:nvSpPr>
          <p:cNvPr id="5" name="Body Level One…"/>
          <p:cNvSpPr txBox="1"/>
          <p:nvPr>
            <p:ph type="body" idx="1"/>
          </p:nvPr>
        </p:nvSpPr>
        <p:spPr>
          <a:xfrm>
            <a:off x="1216548" y="2108200"/>
            <a:ext cx="10058401" cy="376089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10922805" y="6515145"/>
            <a:ext cx="232876" cy="228510"/>
          </a:xfrm>
          <a:prstGeom prst="rect">
            <a:avLst/>
          </a:prstGeom>
          <a:ln w="12700">
            <a:miter lim="400000"/>
          </a:ln>
        </p:spPr>
        <p:txBody>
          <a:bodyPr wrap="none" lIns="45718" tIns="45718" rIns="45718" bIns="45718" anchor="ctr">
            <a:spAutoFit/>
          </a:bodyPr>
          <a:lstStyle>
            <a:lvl1pPr algn="r">
              <a:defRPr sz="1000">
                <a:solidFill>
                  <a:srgbClr val="404040"/>
                </a:solidFill>
                <a:latin typeface="+mj-lt"/>
                <a:ea typeface="+mj-ea"/>
                <a:cs typeface="+mj-cs"/>
                <a:sym typeface="Calibri"/>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1pPr>
      <a:lvl2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2pPr>
      <a:lvl3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3pPr>
      <a:lvl4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4pPr>
      <a:lvl5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5pPr>
      <a:lvl6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6pPr>
      <a:lvl7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7pPr>
      <a:lvl8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8pPr>
      <a:lvl9pPr marL="0" marR="0" indent="0" algn="l" defTabSz="914400" rtl="0" latinLnBrk="0">
        <a:lnSpc>
          <a:spcPct val="90000"/>
        </a:lnSpc>
        <a:spcBef>
          <a:spcPts val="0"/>
        </a:spcBef>
        <a:spcAft>
          <a:spcPts val="0"/>
        </a:spcAft>
        <a:buClrTx/>
        <a:buSzTx/>
        <a:buFontTx/>
        <a:buNone/>
        <a:tabLst/>
        <a:defRPr b="1" baseline="0" cap="none" i="0" spc="-50" strike="noStrike" sz="4800" u="none">
          <a:solidFill>
            <a:srgbClr val="404040"/>
          </a:solidFill>
          <a:uFillTx/>
          <a:latin typeface="+mj-lt"/>
          <a:ea typeface="+mj-ea"/>
          <a:cs typeface="+mj-cs"/>
          <a:sym typeface="Calibri"/>
        </a:defRPr>
      </a:lvl9pPr>
    </p:titleStyle>
    <p:bodyStyle>
      <a:lvl1pPr marL="266700" marR="0" indent="-266700"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1pPr>
      <a:lvl2pPr marL="404368" marR="0" indent="-203200"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2pPr>
      <a:lvl3pPr marL="645304" marR="0" indent="-261256"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3pPr>
      <a:lvl4pPr marL="828185" marR="0" indent="-261257"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4pPr>
      <a:lvl5pPr marL="1011065" marR="0" indent="-261257"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5pPr>
      <a:lvl6pPr marL="1197970"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6pPr>
      <a:lvl7pPr marL="1397970"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7pPr>
      <a:lvl8pPr marL="1597970" marR="0" indent="-326571"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8pPr>
      <a:lvl9pPr marL="1797971" marR="0" indent="-326570" algn="l" defTabSz="914400" rtl="0" latinLnBrk="0">
        <a:lnSpc>
          <a:spcPct val="100000"/>
        </a:lnSpc>
        <a:spcBef>
          <a:spcPts val="1200"/>
        </a:spcBef>
        <a:spcAft>
          <a:spcPts val="0"/>
        </a:spcAft>
        <a:buClr>
          <a:schemeClr val="accent1"/>
        </a:buClr>
        <a:buSzPct val="100000"/>
        <a:buFontTx/>
        <a:buChar char="◦"/>
        <a:tabLst/>
        <a:defRPr b="0" baseline="0" cap="none" i="0" spc="0" strike="noStrike" sz="2000" u="none">
          <a:solidFill>
            <a:srgbClr val="40404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 Id="rId3"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 Id="rId3" Type="http://schemas.openxmlformats.org/officeDocument/2006/relationships/image" Target="../media/image10.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 name="Titolo 2"/>
          <p:cNvSpPr txBox="1"/>
          <p:nvPr>
            <p:ph type="title"/>
          </p:nvPr>
        </p:nvSpPr>
        <p:spPr>
          <a:xfrm>
            <a:off x="6718961" y="1982534"/>
            <a:ext cx="3509621" cy="1114934"/>
          </a:xfrm>
          <a:prstGeom prst="rect">
            <a:avLst/>
          </a:prstGeom>
        </p:spPr>
        <p:txBody>
          <a:bodyPr/>
          <a:lstStyle>
            <a:lvl1pPr>
              <a:defRPr spc="-100"/>
            </a:lvl1pPr>
          </a:lstStyle>
          <a:p>
            <a:pPr/>
            <a:r>
              <a:t>Dumping</a:t>
            </a:r>
          </a:p>
        </p:txBody>
      </p:sp>
      <p:sp>
        <p:nvSpPr>
          <p:cNvPr id="224" name="Sottotitolo 3"/>
          <p:cNvSpPr txBox="1"/>
          <p:nvPr>
            <p:ph type="body" sz="quarter" idx="1"/>
          </p:nvPr>
        </p:nvSpPr>
        <p:spPr>
          <a:xfrm>
            <a:off x="6695671" y="3796919"/>
            <a:ext cx="3085228" cy="1114934"/>
          </a:xfrm>
          <a:prstGeom prst="rect">
            <a:avLst/>
          </a:prstGeom>
        </p:spPr>
        <p:txBody>
          <a:bodyPr/>
          <a:lstStyle/>
          <a:p>
            <a:pPr defTabSz="448055">
              <a:spcBef>
                <a:spcPts val="500"/>
              </a:spcBef>
              <a:defRPr b="1" spc="0" sz="1300">
                <a:solidFill>
                  <a:srgbClr val="FFC000"/>
                </a:solidFill>
              </a:defRPr>
            </a:pPr>
            <a:r>
              <a:t>Dr. Vittorio Corso </a:t>
            </a:r>
            <a:endParaRPr spc="98"/>
          </a:p>
          <a:p>
            <a:pPr defTabSz="448055">
              <a:spcBef>
                <a:spcPts val="500"/>
              </a:spcBef>
              <a:defRPr b="1" spc="0" sz="1300">
                <a:solidFill>
                  <a:srgbClr val="FFC000"/>
                </a:solidFill>
              </a:defRPr>
            </a:pPr>
            <a:r>
              <a:t>U.F.. Chirurgia bariatrica</a:t>
            </a:r>
            <a:endParaRPr spc="98"/>
          </a:p>
          <a:p>
            <a:pPr defTabSz="448055">
              <a:spcBef>
                <a:spcPts val="500"/>
              </a:spcBef>
              <a:defRPr b="1" spc="0" sz="1300">
                <a:solidFill>
                  <a:srgbClr val="FFC000"/>
                </a:solidFill>
              </a:defRPr>
            </a:pPr>
            <a:r>
              <a:t>Ospedale Privato Accreditato </a:t>
            </a:r>
            <a:endParaRPr spc="98"/>
          </a:p>
          <a:p>
            <a:pPr defTabSz="448055">
              <a:spcBef>
                <a:spcPts val="500"/>
              </a:spcBef>
              <a:defRPr b="1" spc="0" sz="1300">
                <a:solidFill>
                  <a:srgbClr val="FFC000"/>
                </a:solidFill>
              </a:defRPr>
            </a:pPr>
            <a:r>
              <a:t>Villa Maria rimini</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The fast transit leads to a shorter contact time of the nutrients with the intestinal surface, eventually leading to initial carbohydrate malabsorption which would then result in an increased expression of glucose transporters"/>
          <p:cNvSpPr txBox="1"/>
          <p:nvPr/>
        </p:nvSpPr>
        <p:spPr>
          <a:xfrm>
            <a:off x="482256" y="3522981"/>
            <a:ext cx="3377995" cy="1437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100"/>
              </a:lnSpc>
              <a:spcBef>
                <a:spcPts val="1200"/>
              </a:spcBef>
              <a:defRPr sz="1333">
                <a:latin typeface="Times New Roman"/>
                <a:ea typeface="Times New Roman"/>
                <a:cs typeface="Times New Roman"/>
                <a:sym typeface="Times New Roman"/>
              </a:defRPr>
            </a:lvl1pPr>
          </a:lstStyle>
          <a:p>
            <a:pPr/>
            <a:r>
              <a:t>The fast transit leads to a shorter contact time of the nutrients with the intestinal surface, eventually leading to initial carbohydrate malabsorption which would then result in an increased expression of glucose transporters </a:t>
            </a:r>
            <a:endParaRPr sz="1200">
              <a:latin typeface="Times Roman"/>
              <a:ea typeface="Times Roman"/>
              <a:cs typeface="Times Roman"/>
              <a:sym typeface="Times Roman"/>
            </a:endParaRPr>
          </a:p>
        </p:txBody>
      </p:sp>
      <p:pic>
        <p:nvPicPr>
          <p:cNvPr id="261" name="pato.png" descr="pato.png"/>
          <p:cNvPicPr>
            <a:picLocks noChangeAspect="1"/>
          </p:cNvPicPr>
          <p:nvPr/>
        </p:nvPicPr>
        <p:blipFill>
          <a:blip r:embed="rId2">
            <a:extLst/>
          </a:blip>
          <a:stretch>
            <a:fillRect/>
          </a:stretch>
        </p:blipFill>
        <p:spPr>
          <a:xfrm>
            <a:off x="3064051" y="-46247"/>
            <a:ext cx="4900438" cy="3162694"/>
          </a:xfrm>
          <a:prstGeom prst="rect">
            <a:avLst/>
          </a:prstGeom>
          <a:ln w="12700">
            <a:miter lim="400000"/>
          </a:ln>
        </p:spPr>
      </p:pic>
      <p:sp>
        <p:nvSpPr>
          <p:cNvPr id="262" name="Postprandial hyperglycemia after bariatric surgery can induce chronic stress on pancreatic tissue and is postulated to induce increased proliferation of beta cells, also known as nesidioblastosis"/>
          <p:cNvSpPr txBox="1"/>
          <p:nvPr/>
        </p:nvSpPr>
        <p:spPr>
          <a:xfrm>
            <a:off x="4840828" y="3218180"/>
            <a:ext cx="2114362" cy="204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100"/>
              </a:lnSpc>
              <a:spcBef>
                <a:spcPts val="1200"/>
              </a:spcBef>
              <a:defRPr sz="1333">
                <a:latin typeface="Times New Roman"/>
                <a:ea typeface="Times New Roman"/>
                <a:cs typeface="Times New Roman"/>
                <a:sym typeface="Times New Roman"/>
              </a:defRPr>
            </a:lvl1pPr>
          </a:lstStyle>
          <a:p>
            <a:pPr/>
            <a:r>
              <a:t>Postprandial hyperglycemia after bariatric surgery can induce chronic stress on pancreatic tissue and is postulated to induce increased proliferation of beta cells, also known as nesidioblastosis </a:t>
            </a:r>
            <a:endParaRPr sz="1200">
              <a:latin typeface="Times Roman"/>
              <a:ea typeface="Times Roman"/>
              <a:cs typeface="Times Roman"/>
              <a:sym typeface="Times Roman"/>
            </a:endParaRPr>
          </a:p>
        </p:txBody>
      </p:sp>
      <p:pic>
        <p:nvPicPr>
          <p:cNvPr id="263" name="Rounded Rectangle Rounded rectangle" descr="Rounded Rectangle Rounded rectangle"/>
          <p:cNvPicPr>
            <a:picLocks noChangeAspect="0"/>
          </p:cNvPicPr>
          <p:nvPr/>
        </p:nvPicPr>
        <p:blipFill>
          <a:blip r:embed="rId3">
            <a:extLst/>
          </a:blip>
          <a:stretch>
            <a:fillRect/>
          </a:stretch>
        </p:blipFill>
        <p:spPr>
          <a:xfrm>
            <a:off x="6673949" y="554732"/>
            <a:ext cx="1377107" cy="389583"/>
          </a:xfrm>
          <a:prstGeom prst="rect">
            <a:avLst/>
          </a:prstGeom>
          <a:effectLst>
            <a:outerShdw sx="100000" sy="100000" kx="0" ky="0" algn="b" rotWithShape="0" blurRad="38100" dist="25400" dir="2700000">
              <a:srgbClr val="000000">
                <a:alpha val="60000"/>
              </a:srgbClr>
            </a:outerShdw>
          </a:effectLst>
        </p:spPr>
      </p:pic>
      <p:pic>
        <p:nvPicPr>
          <p:cNvPr id="264" name="Rounded Rectangle Rounded rectangle" descr="Rounded Rectangle Rounded rectangle"/>
          <p:cNvPicPr>
            <a:picLocks noChangeAspect="0"/>
          </p:cNvPicPr>
          <p:nvPr/>
        </p:nvPicPr>
        <p:blipFill>
          <a:blip r:embed="rId4">
            <a:extLst/>
          </a:blip>
          <a:stretch>
            <a:fillRect/>
          </a:stretch>
        </p:blipFill>
        <p:spPr>
          <a:xfrm>
            <a:off x="6905575" y="1079301"/>
            <a:ext cx="1123703" cy="486619"/>
          </a:xfrm>
          <a:prstGeom prst="rect">
            <a:avLst/>
          </a:prstGeom>
          <a:effectLst>
            <a:outerShdw sx="100000" sy="100000" kx="0" ky="0" algn="b" rotWithShape="0" blurRad="38100" dist="25400" dir="2700000">
              <a:srgbClr val="000000">
                <a:alpha val="60000"/>
              </a:srgbClr>
            </a:outerShdw>
          </a:effectLst>
        </p:spPr>
      </p:pic>
      <p:pic>
        <p:nvPicPr>
          <p:cNvPr id="265" name="Rounded Rectangle Rounded rectangle" descr="Rounded Rectangle Rounded rectangle"/>
          <p:cNvPicPr>
            <a:picLocks noChangeAspect="0"/>
          </p:cNvPicPr>
          <p:nvPr/>
        </p:nvPicPr>
        <p:blipFill>
          <a:blip r:embed="rId5">
            <a:extLst/>
          </a:blip>
          <a:stretch>
            <a:fillRect/>
          </a:stretch>
        </p:blipFill>
        <p:spPr>
          <a:xfrm>
            <a:off x="6283275" y="2101662"/>
            <a:ext cx="1123703" cy="389583"/>
          </a:xfrm>
          <a:prstGeom prst="rect">
            <a:avLst/>
          </a:prstGeom>
          <a:effectLst>
            <a:outerShdw sx="100000" sy="100000" kx="0" ky="0" algn="b" rotWithShape="0" blurRad="38100" dist="25400" dir="2700000">
              <a:srgbClr val="000000">
                <a:alpha val="60000"/>
              </a:srgbClr>
            </a:outerShdw>
          </a:effectLst>
        </p:spPr>
      </p:pic>
      <p:sp>
        <p:nvSpPr>
          <p:cNvPr id="266" name="The presence of late dumping is most likely a spectrum resulting from augmented glucose absorption, a certain degree of beta and alpha cell dysregulation, a reduced peripheral insulin resistance after weight loss and an important variability in individua"/>
          <p:cNvSpPr txBox="1"/>
          <p:nvPr/>
        </p:nvSpPr>
        <p:spPr>
          <a:xfrm>
            <a:off x="8209464" y="3218180"/>
            <a:ext cx="2744480" cy="2047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100"/>
              </a:lnSpc>
              <a:spcBef>
                <a:spcPts val="1200"/>
              </a:spcBef>
              <a:defRPr sz="1333">
                <a:latin typeface="Times New Roman"/>
                <a:ea typeface="Times New Roman"/>
                <a:cs typeface="Times New Roman"/>
                <a:sym typeface="Times New Roman"/>
              </a:defRPr>
            </a:lvl1pPr>
          </a:lstStyle>
          <a:p>
            <a:pPr/>
            <a:r>
              <a:t>The presence of late dumping is most likely a spectrum resulting from augmented glucose absorption, a certain degree of beta and alpha cell dysregulation, a reduced peripheral insulin resistance after weight loss and an important variability in individual sensibility to hypoglycemia. </a:t>
            </a:r>
            <a:endParaRPr sz="1200">
              <a:latin typeface="Times Roman"/>
              <a:ea typeface="Times Roman"/>
              <a:cs typeface="Times Roman"/>
              <a:sym typeface="Times Roman"/>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8" name="pisiopatologia.png" descr="pisiopatologia.png"/>
          <p:cNvPicPr>
            <a:picLocks noChangeAspect="1"/>
          </p:cNvPicPr>
          <p:nvPr/>
        </p:nvPicPr>
        <p:blipFill>
          <a:blip r:embed="rId2">
            <a:extLst/>
          </a:blip>
          <a:stretch>
            <a:fillRect/>
          </a:stretch>
        </p:blipFill>
        <p:spPr>
          <a:xfrm>
            <a:off x="2256034" y="120650"/>
            <a:ext cx="7391402" cy="64008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0" name="sintomi.png" descr="sintomi.png"/>
          <p:cNvPicPr>
            <a:picLocks noChangeAspect="1"/>
          </p:cNvPicPr>
          <p:nvPr/>
        </p:nvPicPr>
        <p:blipFill>
          <a:blip r:embed="rId2">
            <a:extLst/>
          </a:blip>
          <a:stretch>
            <a:fillRect/>
          </a:stretch>
        </p:blipFill>
        <p:spPr>
          <a:xfrm>
            <a:off x="1189234" y="671136"/>
            <a:ext cx="9813531" cy="5045374"/>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2" name="LRYGBP-x-sito-5.jpg" descr="LRYGBP-x-sito-5.jpg"/>
          <p:cNvPicPr>
            <a:picLocks noChangeAspect="1"/>
          </p:cNvPicPr>
          <p:nvPr/>
        </p:nvPicPr>
        <p:blipFill>
          <a:blip r:embed="rId2">
            <a:extLst/>
          </a:blip>
          <a:stretch>
            <a:fillRect/>
          </a:stretch>
        </p:blipFill>
        <p:spPr>
          <a:xfrm>
            <a:off x="800050" y="457200"/>
            <a:ext cx="5194302" cy="5943600"/>
          </a:xfrm>
          <a:prstGeom prst="rect">
            <a:avLst/>
          </a:prstGeom>
          <a:ln w="12700">
            <a:miter lim="400000"/>
          </a:ln>
        </p:spPr>
      </p:pic>
      <p:sp>
        <p:nvSpPr>
          <p:cNvPr id="273" name="Vantaggi RYGBP VL funzionale a stomaco esplorabile sec. Lesti-Zappa"/>
          <p:cNvSpPr txBox="1"/>
          <p:nvPr/>
        </p:nvSpPr>
        <p:spPr>
          <a:xfrm>
            <a:off x="5305350" y="443057"/>
            <a:ext cx="6457947" cy="333086"/>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a:latin typeface="+mj-lt"/>
                <a:ea typeface="+mj-ea"/>
                <a:cs typeface="+mj-cs"/>
                <a:sym typeface="Calibri"/>
              </a:defRPr>
            </a:lvl1pPr>
          </a:lstStyle>
          <a:p>
            <a:pPr/>
            <a:r>
              <a:t>Vantaggi RYGBP VL funzionale a stomaco esplorabile sec. Lesti-Zappa</a:t>
            </a:r>
          </a:p>
        </p:txBody>
      </p:sp>
      <p:sp>
        <p:nvSpPr>
          <p:cNvPr id="274" name="When the pylorus is still intact and normal vagal innervation is lost, this can result in pyloric relaxation and loss of duodenal feedback inhibition, leading to an accelerated transit time"/>
          <p:cNvSpPr txBox="1"/>
          <p:nvPr/>
        </p:nvSpPr>
        <p:spPr>
          <a:xfrm>
            <a:off x="5815298" y="2722880"/>
            <a:ext cx="6062440" cy="2660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4100"/>
              </a:lnSpc>
              <a:spcBef>
                <a:spcPts val="1200"/>
              </a:spcBef>
              <a:defRPr sz="2100">
                <a:latin typeface="Phosphate Inline"/>
                <a:ea typeface="Phosphate Inline"/>
                <a:cs typeface="Phosphate Inline"/>
                <a:sym typeface="Phosphate Inline"/>
              </a:defRPr>
            </a:lvl1pPr>
          </a:lstStyle>
          <a:p>
            <a:pPr/>
            <a:r>
              <a:t>When the pylorus is still intact and normal vagal innervation is lost, this can result in pyloric relaxation and loss of duodenal feedback inhibition, leading to an accelerated transit time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6" name="approach.png" descr="approach.png"/>
          <p:cNvPicPr>
            <a:picLocks noChangeAspect="1"/>
          </p:cNvPicPr>
          <p:nvPr/>
        </p:nvPicPr>
        <p:blipFill>
          <a:blip r:embed="rId2">
            <a:extLst/>
          </a:blip>
          <a:stretch>
            <a:fillRect/>
          </a:stretch>
        </p:blipFill>
        <p:spPr>
          <a:xfrm>
            <a:off x="1676400" y="795337"/>
            <a:ext cx="8839200" cy="4724402"/>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8" name="approach.png" descr="approach.png"/>
          <p:cNvPicPr>
            <a:picLocks noChangeAspect="1"/>
          </p:cNvPicPr>
          <p:nvPr/>
        </p:nvPicPr>
        <p:blipFill>
          <a:blip r:embed="rId2">
            <a:extLst/>
          </a:blip>
          <a:stretch>
            <a:fillRect/>
          </a:stretch>
        </p:blipFill>
        <p:spPr>
          <a:xfrm>
            <a:off x="939263" y="994246"/>
            <a:ext cx="5257291" cy="2809933"/>
          </a:xfrm>
          <a:prstGeom prst="rect">
            <a:avLst/>
          </a:prstGeom>
          <a:ln w="12700">
            <a:miter lim="400000"/>
          </a:ln>
        </p:spPr>
      </p:pic>
      <p:sp>
        <p:nvSpPr>
          <p:cNvPr id="279" name="Rounded Rectangle"/>
          <p:cNvSpPr/>
          <p:nvPr/>
        </p:nvSpPr>
        <p:spPr>
          <a:xfrm>
            <a:off x="1925495" y="1822349"/>
            <a:ext cx="2832101" cy="317181"/>
          </a:xfrm>
          <a:prstGeom prst="roundRect">
            <a:avLst>
              <a:gd name="adj" fmla="val 39999"/>
            </a:avLst>
          </a:prstGeom>
          <a:ln w="50800">
            <a:solidFill>
              <a:srgbClr val="FF2600"/>
            </a:solidFill>
            <a:miter lim="400000"/>
          </a:ln>
          <a:effectLst>
            <a:outerShdw sx="100000" sy="100000" kx="0" ky="0" algn="b" rotWithShape="0" blurRad="38100" dist="25400" dir="2700000">
              <a:srgbClr val="000000">
                <a:alpha val="60000"/>
              </a:srgbClr>
            </a:outerShdw>
          </a:effectLst>
        </p:spPr>
        <p:txBody>
          <a:bodyPr lIns="45718" tIns="45718" rIns="45718" bIns="45718" anchor="ctr"/>
          <a:lstStyle/>
          <a:p>
            <a:pPr/>
          </a:p>
        </p:txBody>
      </p:sp>
      <p:sp>
        <p:nvSpPr>
          <p:cNvPr id="280" name="Dietary modification is the initial treatment approach where patients are advised to reduce the amount of food ingested at each meal, to postpone fluid intake until at least 30 min after meals and to eliminate rap- idly absorbable carbohydrates, which ar"/>
          <p:cNvSpPr txBox="1"/>
          <p:nvPr/>
        </p:nvSpPr>
        <p:spPr>
          <a:xfrm>
            <a:off x="4827506" y="3819005"/>
            <a:ext cx="6409604" cy="2555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2800"/>
              </a:lnSpc>
              <a:spcBef>
                <a:spcPts val="1200"/>
              </a:spcBef>
              <a:defRPr sz="1200">
                <a:latin typeface="Times Roman"/>
                <a:ea typeface="Times Roman"/>
                <a:cs typeface="Times Roman"/>
                <a:sym typeface="Times Roman"/>
              </a:defRPr>
            </a:pPr>
            <a:r>
              <a:t>Dietary modification is the initial treatment approach where patients are advised to reduce the amount of food ingested at each meal, to postpone fluid intake until at least 30 min after meals and to eliminate rap- idly absorbable carbohydrates, which are present in all sweet foods and drinks, for instance. Instead, patients are advised to eat a diet consisting of foods that are high in fibre and rich in protein; consumption of fruit and vegetables is encouraged, whereas alcoholic beverages are better avoided</a:t>
            </a:r>
            <a:r>
              <a:rPr baseline="59997" sz="666">
                <a:solidFill>
                  <a:srgbClr val="3B699E"/>
                </a:solidFill>
              </a:rPr>
              <a:t>1</a:t>
            </a:r>
            <a:r>
              <a:t>. Case series in adults and children argue in favour of the benefit of dietary intervention, but the focus of these studies is on late dumping syndrome (hypoglycaemia)</a:t>
            </a:r>
            <a:r>
              <a:rPr baseline="59997" sz="666">
                <a:solidFill>
                  <a:srgbClr val="3B699E"/>
                </a:solidFill>
              </a:rPr>
              <a:t>1</a:t>
            </a:r>
            <a:r>
              <a:rPr baseline="59997" sz="666"/>
              <a:t>,</a:t>
            </a:r>
            <a:r>
              <a:rPr baseline="59997" sz="666">
                <a:solidFill>
                  <a:srgbClr val="3B699E"/>
                </a:solidFill>
              </a:rPr>
              <a:t>20</a:t>
            </a:r>
            <a:r>
              <a:rPr baseline="59997" sz="666"/>
              <a:t>,</a:t>
            </a:r>
            <a:r>
              <a:rPr baseline="59997" sz="666">
                <a:solidFill>
                  <a:srgbClr val="3B699E"/>
                </a:solidFill>
              </a:rPr>
              <a:t>92</a:t>
            </a:r>
            <a:r>
              <a:rPr baseline="59997" sz="666"/>
              <a:t>–</a:t>
            </a:r>
            <a:r>
              <a:rPr baseline="59997" sz="666">
                <a:solidFill>
                  <a:srgbClr val="3B699E"/>
                </a:solidFill>
              </a:rPr>
              <a:t>96</a:t>
            </a:r>
            <a:r>
              <a:t>. Patients should also eat slowly and chew well</a:t>
            </a:r>
            <a:r>
              <a:rPr baseline="59997" sz="666">
                <a:solidFill>
                  <a:srgbClr val="3B699E"/>
                </a:solidFill>
              </a:rPr>
              <a:t>1</a:t>
            </a:r>
            <a:r>
              <a:t>. Controlled data showing benefit from protein-rich foods or delaying fluid intake are not avail- able in the literature. Education about the glycaemic index of different foods might also be helpful for patients with dumping syndrome. In addition, patients can be advised to lie down for 30 min after meals to delay gastric empty- ing and reduce the symptoms of hypovolaemia; however, evidence for this approach is lacking</a:t>
            </a:r>
            <a:r>
              <a:rPr baseline="59997" sz="666">
                <a:solidFill>
                  <a:srgbClr val="3B699E"/>
                </a:solidFill>
              </a:rPr>
              <a:t>8</a:t>
            </a:r>
            <a:r>
              <a:rPr baseline="59997" sz="666"/>
              <a:t>,</a:t>
            </a:r>
            <a:r>
              <a:rPr baseline="59997" sz="666">
                <a:solidFill>
                  <a:srgbClr val="3B699E"/>
                </a:solidFill>
              </a:rPr>
              <a:t>96</a:t>
            </a:r>
            <a:r>
              <a:rPr baseline="59997" sz="666"/>
              <a:t>–</a:t>
            </a:r>
            <a:r>
              <a:rPr baseline="59997" sz="666">
                <a:solidFill>
                  <a:srgbClr val="3B699E"/>
                </a:solidFill>
              </a:rPr>
              <a:t>99</a:t>
            </a:r>
            <a:r>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2" name="approach.png" descr="approach.png"/>
          <p:cNvPicPr>
            <a:picLocks noChangeAspect="1"/>
          </p:cNvPicPr>
          <p:nvPr/>
        </p:nvPicPr>
        <p:blipFill>
          <a:blip r:embed="rId2">
            <a:extLst/>
          </a:blip>
          <a:stretch>
            <a:fillRect/>
          </a:stretch>
        </p:blipFill>
        <p:spPr>
          <a:xfrm>
            <a:off x="939263" y="994246"/>
            <a:ext cx="5257291" cy="2809933"/>
          </a:xfrm>
          <a:prstGeom prst="rect">
            <a:avLst/>
          </a:prstGeom>
          <a:ln w="12700">
            <a:miter lim="400000"/>
          </a:ln>
        </p:spPr>
      </p:pic>
      <p:sp>
        <p:nvSpPr>
          <p:cNvPr id="283" name="Rounded Rectangle"/>
          <p:cNvSpPr/>
          <p:nvPr/>
        </p:nvSpPr>
        <p:spPr>
          <a:xfrm>
            <a:off x="1878693" y="2372276"/>
            <a:ext cx="2806701" cy="317181"/>
          </a:xfrm>
          <a:prstGeom prst="roundRect">
            <a:avLst>
              <a:gd name="adj" fmla="val 39999"/>
            </a:avLst>
          </a:prstGeom>
          <a:ln w="50800">
            <a:solidFill>
              <a:srgbClr val="FF2600"/>
            </a:solidFill>
            <a:miter lim="400000"/>
          </a:ln>
          <a:effectLst>
            <a:outerShdw sx="100000" sy="100000" kx="0" ky="0" algn="b" rotWithShape="0" blurRad="38100" dist="25400" dir="2700000">
              <a:srgbClr val="000000">
                <a:alpha val="60000"/>
              </a:srgbClr>
            </a:outerShdw>
          </a:effectLst>
        </p:spPr>
        <p:txBody>
          <a:bodyPr lIns="45718" tIns="45718" rIns="45718" bIns="45718" anchor="ctr"/>
          <a:lstStyle/>
          <a:p>
            <a:pPr/>
          </a:p>
        </p:txBody>
      </p:sp>
      <p:sp>
        <p:nvSpPr>
          <p:cNvPr id="284" name="A number of studies have evaluated the use of supplements that increase food viscosity, such as guar gum, pectin and glucomannan,"/>
          <p:cNvSpPr txBox="1"/>
          <p:nvPr/>
        </p:nvSpPr>
        <p:spPr>
          <a:xfrm>
            <a:off x="7103467" y="1286716"/>
            <a:ext cx="4035252" cy="176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800"/>
              </a:lnSpc>
              <a:spcBef>
                <a:spcPts val="1200"/>
              </a:spcBef>
              <a:defRPr b="1" i="1" sz="2000">
                <a:latin typeface="Times Roman"/>
                <a:ea typeface="Times Roman"/>
                <a:cs typeface="Times Roman"/>
                <a:sym typeface="Times Roman"/>
              </a:defRPr>
            </a:lvl1pPr>
          </a:lstStyle>
          <a:p>
            <a:pPr/>
            <a:r>
              <a:t>A number of studies have evaluated the use of supplements that increase food viscosity, such as guar gum, pectin and glucomannan, </a:t>
            </a:r>
          </a:p>
        </p:txBody>
      </p:sp>
      <p:sp>
        <p:nvSpPr>
          <p:cNvPr id="285" name="Acarbose is an alpha-glycosidase inhibitor that slows the release of monoglycerides from nutritional carbo- hydrates."/>
          <p:cNvSpPr txBox="1"/>
          <p:nvPr/>
        </p:nvSpPr>
        <p:spPr>
          <a:xfrm>
            <a:off x="2975046" y="4320392"/>
            <a:ext cx="5257291" cy="14122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600"/>
              </a:lnSpc>
              <a:spcBef>
                <a:spcPts val="1200"/>
              </a:spcBef>
              <a:defRPr b="1" sz="1900">
                <a:latin typeface="Times Roman"/>
                <a:ea typeface="Times Roman"/>
                <a:cs typeface="Times Roman"/>
                <a:sym typeface="Times Roman"/>
              </a:defRPr>
            </a:lvl1pPr>
          </a:lstStyle>
          <a:p>
            <a:pPr/>
            <a:r>
              <a:t>Acarbose is an alpha-glycosidase inhibitor that slows the release of monoglycerides from nutritional carbo- hydrates.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7" name="approach.png" descr="approach.png"/>
          <p:cNvPicPr>
            <a:picLocks noChangeAspect="1"/>
          </p:cNvPicPr>
          <p:nvPr/>
        </p:nvPicPr>
        <p:blipFill>
          <a:blip r:embed="rId2">
            <a:extLst/>
          </a:blip>
          <a:stretch>
            <a:fillRect/>
          </a:stretch>
        </p:blipFill>
        <p:spPr>
          <a:xfrm>
            <a:off x="939263" y="994246"/>
            <a:ext cx="5257291" cy="2809933"/>
          </a:xfrm>
          <a:prstGeom prst="rect">
            <a:avLst/>
          </a:prstGeom>
          <a:ln w="12700">
            <a:miter lim="400000"/>
          </a:ln>
        </p:spPr>
      </p:pic>
      <p:sp>
        <p:nvSpPr>
          <p:cNvPr id="288" name="Rounded Rectangle"/>
          <p:cNvSpPr/>
          <p:nvPr/>
        </p:nvSpPr>
        <p:spPr>
          <a:xfrm>
            <a:off x="1925099" y="2882752"/>
            <a:ext cx="2806701" cy="317181"/>
          </a:xfrm>
          <a:prstGeom prst="roundRect">
            <a:avLst>
              <a:gd name="adj" fmla="val 39999"/>
            </a:avLst>
          </a:prstGeom>
          <a:ln w="50800">
            <a:solidFill>
              <a:srgbClr val="FF2600"/>
            </a:solidFill>
            <a:miter lim="400000"/>
          </a:ln>
          <a:effectLst>
            <a:outerShdw sx="100000" sy="100000" kx="0" ky="0" algn="b" rotWithShape="0" blurRad="38100" dist="25400" dir="2700000">
              <a:srgbClr val="000000">
                <a:alpha val="60000"/>
              </a:srgbClr>
            </a:outerShdw>
          </a:effectLst>
        </p:spPr>
        <p:txBody>
          <a:bodyPr lIns="45718" tIns="45718" rIns="45718" bIns="45718" anchor="ctr"/>
          <a:lstStyle/>
          <a:p>
            <a:pPr/>
          </a:p>
        </p:txBody>
      </p:sp>
      <p:sp>
        <p:nvSpPr>
          <p:cNvPr id="289" name="Somatostatin analogues are able to slow the rate of gastric emptying, slow small bowel transit, inhibit the release of gastrointestinal hormones, inhibit insulin secretion and inhibit postprandial vasodilation; these analogues are therefore of potential "/>
          <p:cNvSpPr txBox="1"/>
          <p:nvPr/>
        </p:nvSpPr>
        <p:spPr>
          <a:xfrm>
            <a:off x="6934561" y="1542205"/>
            <a:ext cx="4513535" cy="2580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500"/>
              </a:lnSpc>
              <a:spcBef>
                <a:spcPts val="1200"/>
              </a:spcBef>
              <a:defRPr>
                <a:latin typeface="Times Roman"/>
                <a:ea typeface="Times Roman"/>
                <a:cs typeface="Times Roman"/>
                <a:sym typeface="Times Roman"/>
              </a:defRPr>
            </a:lvl1pPr>
          </a:lstStyle>
          <a:p>
            <a:pPr/>
            <a:r>
              <a:t>Somatostatin analogues are able to slow the rate of gastric emptying, slow small bowel transit, inhibit the release of gastrointestinal hormones, inhibit insulin secretion and inhibit postprandial vasodilation; these analogues are therefore of potential benefit for both early and late dumping syndromes </a:t>
            </a:r>
          </a:p>
        </p:txBody>
      </p:sp>
      <p:sp>
        <p:nvSpPr>
          <p:cNvPr id="290" name="Indeed, long-acting octreotide (intramuscularly) might offer the potential advantage of less frequent injections that are more convenient for the patient and might reduce injection aversion, which was often reported with short-acting octreotide injection"/>
          <p:cNvSpPr txBox="1"/>
          <p:nvPr/>
        </p:nvSpPr>
        <p:spPr>
          <a:xfrm>
            <a:off x="2927590" y="4509933"/>
            <a:ext cx="5763923" cy="1996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500"/>
              </a:lnSpc>
              <a:spcBef>
                <a:spcPts val="1200"/>
              </a:spcBef>
              <a:defRPr>
                <a:latin typeface="Times Roman"/>
                <a:ea typeface="Times Roman"/>
                <a:cs typeface="Times Roman"/>
                <a:sym typeface="Times Roman"/>
              </a:defRPr>
            </a:lvl1pPr>
          </a:lstStyle>
          <a:p>
            <a:pPr/>
            <a:r>
              <a:t>Indeed, long-acting octreotide (intramuscularly) might offer the potential advantage of less frequent injections that are more convenient for the patient and might reduce injection aversion, which was often reported with short-acting octreotide injections (subcutaneously)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2" name="approach.png" descr="approach.png"/>
          <p:cNvPicPr>
            <a:picLocks noChangeAspect="1"/>
          </p:cNvPicPr>
          <p:nvPr/>
        </p:nvPicPr>
        <p:blipFill>
          <a:blip r:embed="rId2">
            <a:extLst/>
          </a:blip>
          <a:stretch>
            <a:fillRect/>
          </a:stretch>
        </p:blipFill>
        <p:spPr>
          <a:xfrm>
            <a:off x="939263" y="994246"/>
            <a:ext cx="5257291" cy="2809933"/>
          </a:xfrm>
          <a:prstGeom prst="rect">
            <a:avLst/>
          </a:prstGeom>
          <a:ln w="12700">
            <a:miter lim="400000"/>
          </a:ln>
        </p:spPr>
      </p:pic>
      <p:sp>
        <p:nvSpPr>
          <p:cNvPr id="293" name="Rounded Rectangle"/>
          <p:cNvSpPr/>
          <p:nvPr/>
        </p:nvSpPr>
        <p:spPr>
          <a:xfrm>
            <a:off x="1894161" y="3315185"/>
            <a:ext cx="2887672" cy="382259"/>
          </a:xfrm>
          <a:prstGeom prst="roundRect">
            <a:avLst>
              <a:gd name="adj" fmla="val 34147"/>
            </a:avLst>
          </a:prstGeom>
          <a:ln w="50800">
            <a:solidFill>
              <a:srgbClr val="FF2600"/>
            </a:solidFill>
            <a:miter lim="400000"/>
          </a:ln>
          <a:effectLst>
            <a:outerShdw sx="100000" sy="100000" kx="0" ky="0" algn="b" rotWithShape="0" blurRad="38100" dist="25400" dir="2700000">
              <a:srgbClr val="000000">
                <a:alpha val="60000"/>
              </a:srgbClr>
            </a:outerShdw>
          </a:effectLst>
        </p:spPr>
        <p:txBody>
          <a:bodyPr lIns="45718" tIns="45718" rIns="45718" bIns="45718" anchor="ctr"/>
          <a:lstStyle/>
          <a:p>
            <a:pPr/>
          </a:p>
        </p:txBody>
      </p:sp>
      <p:pic>
        <p:nvPicPr>
          <p:cNvPr id="294" name="medicina-59-00125-g001-550.jpg" descr="medicina-59-00125-g001-550.jpg"/>
          <p:cNvPicPr>
            <a:picLocks noChangeAspect="1"/>
          </p:cNvPicPr>
          <p:nvPr/>
        </p:nvPicPr>
        <p:blipFill>
          <a:blip r:embed="rId3">
            <a:extLst/>
          </a:blip>
          <a:stretch>
            <a:fillRect/>
          </a:stretch>
        </p:blipFill>
        <p:spPr>
          <a:xfrm>
            <a:off x="6988092" y="553749"/>
            <a:ext cx="4809512" cy="5750502"/>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6" name="surg 1.png" descr="surg 1.png"/>
          <p:cNvPicPr>
            <a:picLocks noChangeAspect="1"/>
          </p:cNvPicPr>
          <p:nvPr/>
        </p:nvPicPr>
        <p:blipFill>
          <a:blip r:embed="rId2">
            <a:extLst/>
          </a:blip>
          <a:stretch>
            <a:fillRect/>
          </a:stretch>
        </p:blipFill>
        <p:spPr>
          <a:xfrm>
            <a:off x="745903" y="485802"/>
            <a:ext cx="2976343" cy="3282322"/>
          </a:xfrm>
          <a:prstGeom prst="rect">
            <a:avLst/>
          </a:prstGeom>
          <a:ln w="12700">
            <a:miter lim="400000"/>
          </a:ln>
        </p:spPr>
      </p:pic>
      <p:pic>
        <p:nvPicPr>
          <p:cNvPr id="297" name="surg 2.png" descr="surg 2.png"/>
          <p:cNvPicPr>
            <a:picLocks noChangeAspect="1"/>
          </p:cNvPicPr>
          <p:nvPr/>
        </p:nvPicPr>
        <p:blipFill>
          <a:blip r:embed="rId3">
            <a:extLst/>
          </a:blip>
          <a:stretch>
            <a:fillRect/>
          </a:stretch>
        </p:blipFill>
        <p:spPr>
          <a:xfrm>
            <a:off x="5798846" y="585364"/>
            <a:ext cx="5235853" cy="3083199"/>
          </a:xfrm>
          <a:prstGeom prst="rect">
            <a:avLst/>
          </a:prstGeom>
          <a:ln w="12700">
            <a:miter lim="400000"/>
          </a:ln>
        </p:spPr>
      </p:pic>
      <p:pic>
        <p:nvPicPr>
          <p:cNvPr id="298" name="surg.png" descr="surg.png"/>
          <p:cNvPicPr>
            <a:picLocks noChangeAspect="1"/>
          </p:cNvPicPr>
          <p:nvPr/>
        </p:nvPicPr>
        <p:blipFill>
          <a:blip r:embed="rId4">
            <a:extLst/>
          </a:blip>
          <a:stretch>
            <a:fillRect/>
          </a:stretch>
        </p:blipFill>
        <p:spPr>
          <a:xfrm>
            <a:off x="3666190" y="3863818"/>
            <a:ext cx="4412533" cy="280141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Dumping syndrome, a frequently described phenomenon after bariatric surgery, arises from the rapid emptying or “dumping” of undigested gastric contents into the small intestine."/>
          <p:cNvSpPr txBox="1"/>
          <p:nvPr/>
        </p:nvSpPr>
        <p:spPr>
          <a:xfrm>
            <a:off x="253569" y="398780"/>
            <a:ext cx="12219363" cy="2133801"/>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defTabSz="457200">
              <a:lnSpc>
                <a:spcPts val="5500"/>
              </a:lnSpc>
              <a:spcBef>
                <a:spcPts val="1200"/>
              </a:spcBef>
              <a:defRPr sz="3300">
                <a:latin typeface="Tahoma"/>
                <a:ea typeface="Tahoma"/>
                <a:cs typeface="Tahoma"/>
                <a:sym typeface="Tahoma"/>
              </a:defRPr>
            </a:lvl1pPr>
          </a:lstStyle>
          <a:p>
            <a:pPr/>
            <a:r>
              <a:t>Dumping syndrome, a frequently described phenomenon after bariatric surgery, arises from the rapid emptying or “dumping” of undigested gastric contents into the small intestine. </a:t>
            </a:r>
          </a:p>
        </p:txBody>
      </p:sp>
      <p:pic>
        <p:nvPicPr>
          <p:cNvPr id="227" name="Dumping_Syndrome_1.png" descr="Dumping_Syndrome_1.png"/>
          <p:cNvPicPr>
            <a:picLocks noChangeAspect="1"/>
          </p:cNvPicPr>
          <p:nvPr/>
        </p:nvPicPr>
        <p:blipFill>
          <a:blip r:embed="rId2">
            <a:extLst/>
          </a:blip>
          <a:stretch>
            <a:fillRect/>
          </a:stretch>
        </p:blipFill>
        <p:spPr>
          <a:xfrm>
            <a:off x="4602905" y="2470983"/>
            <a:ext cx="7431893" cy="3889358"/>
          </a:xfrm>
          <a:prstGeom prst="rect">
            <a:avLst/>
          </a:prstGeom>
          <a:ln w="12700">
            <a:miter lim="400000"/>
          </a:ln>
        </p:spPr>
      </p:pic>
      <p:pic>
        <p:nvPicPr>
          <p:cNvPr id="228" name="Dumping_Syndrome_Symptoms_240x240.png" descr="Dumping_Syndrome_Symptoms_240x240.png"/>
          <p:cNvPicPr>
            <a:picLocks noChangeAspect="1"/>
          </p:cNvPicPr>
          <p:nvPr/>
        </p:nvPicPr>
        <p:blipFill>
          <a:blip r:embed="rId3">
            <a:extLst/>
          </a:blip>
          <a:stretch>
            <a:fillRect/>
          </a:stretch>
        </p:blipFill>
        <p:spPr>
          <a:xfrm>
            <a:off x="725387" y="2891661"/>
            <a:ext cx="3048002" cy="3048002"/>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0" name="Image" descr="Image"/>
          <p:cNvPicPr>
            <a:picLocks noChangeAspect="1"/>
          </p:cNvPicPr>
          <p:nvPr/>
        </p:nvPicPr>
        <p:blipFill>
          <a:blip r:embed="rId2">
            <a:extLst/>
          </a:blip>
          <a:stretch>
            <a:fillRect/>
          </a:stretch>
        </p:blipFill>
        <p:spPr>
          <a:xfrm>
            <a:off x="211944" y="356574"/>
            <a:ext cx="10321677" cy="6144852"/>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02" name="Unknown.jpeg" descr="Unknown.jpeg"/>
          <p:cNvPicPr>
            <a:picLocks noChangeAspect="1"/>
          </p:cNvPicPr>
          <p:nvPr/>
        </p:nvPicPr>
        <p:blipFill>
          <a:blip r:embed="rId2">
            <a:extLst/>
          </a:blip>
          <a:stretch>
            <a:fillRect/>
          </a:stretch>
        </p:blipFill>
        <p:spPr>
          <a:xfrm>
            <a:off x="1825025" y="527176"/>
            <a:ext cx="8541950" cy="56124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itolo 2"/>
          <p:cNvSpPr txBox="1"/>
          <p:nvPr>
            <p:ph type="title"/>
          </p:nvPr>
        </p:nvSpPr>
        <p:spPr>
          <a:prstGeom prst="rect">
            <a:avLst/>
          </a:prstGeom>
        </p:spPr>
        <p:txBody>
          <a:bodyPr/>
          <a:lstStyle>
            <a:lvl1pPr>
              <a:defRPr spc="-100"/>
            </a:lvl1pPr>
          </a:lstStyle>
          <a:p>
            <a:pPr/>
            <a:r>
              <a:t>Grazie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Bariatric surgery is the leading cause of the dumping syndrome, with a prevalence of up to 76% after Roux-en-Y Gastric Bypass (RYGB)"/>
          <p:cNvSpPr txBox="1"/>
          <p:nvPr/>
        </p:nvSpPr>
        <p:spPr>
          <a:xfrm>
            <a:off x="603555" y="400731"/>
            <a:ext cx="3889287" cy="192784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700"/>
              </a:lnSpc>
              <a:spcBef>
                <a:spcPts val="1200"/>
              </a:spcBef>
              <a:defRPr>
                <a:solidFill>
                  <a:srgbClr val="FF2600"/>
                </a:solidFill>
                <a:latin typeface="Trebuchet MS"/>
                <a:ea typeface="Trebuchet MS"/>
                <a:cs typeface="Trebuchet MS"/>
                <a:sym typeface="Trebuchet MS"/>
              </a:defRPr>
            </a:lvl1pPr>
          </a:lstStyle>
          <a:p>
            <a:pPr/>
            <a:r>
              <a:t>Bariatric surgery is the leading cause of the dumping syndrome, with a prevalence of up to 76% after Roux-en-Y Gastric Bypass (RYGB) </a:t>
            </a:r>
          </a:p>
        </p:txBody>
      </p:sp>
      <p:sp>
        <p:nvSpPr>
          <p:cNvPr id="231" name="In general, we can state that early dumping occurs on average in 15.7% of patients, within six months after bariatric surgery . Late dumping can reach up to 25%"/>
          <p:cNvSpPr txBox="1"/>
          <p:nvPr/>
        </p:nvSpPr>
        <p:spPr>
          <a:xfrm>
            <a:off x="6160838" y="172131"/>
            <a:ext cx="5756639" cy="289759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4500"/>
              </a:lnSpc>
              <a:spcBef>
                <a:spcPts val="1200"/>
              </a:spcBef>
              <a:defRPr sz="2400">
                <a:solidFill>
                  <a:srgbClr val="011993"/>
                </a:solidFill>
                <a:latin typeface="Tahoma"/>
                <a:ea typeface="Tahoma"/>
                <a:cs typeface="Tahoma"/>
                <a:sym typeface="Tahoma"/>
              </a:defRPr>
            </a:pPr>
            <a:r>
              <a:t>In general, we can state that early dumping occurs on average in 15.7% of patients, within six months after bariatric surgery . Late dumping can reach up to 25%</a:t>
            </a:r>
            <a:r>
              <a:rPr sz="1300">
                <a:solidFill>
                  <a:srgbClr val="000000"/>
                </a:solidFill>
                <a:latin typeface="Times New Roman"/>
                <a:ea typeface="Times New Roman"/>
                <a:cs typeface="Times New Roman"/>
                <a:sym typeface="Times New Roman"/>
              </a:rPr>
              <a:t> </a:t>
            </a:r>
          </a:p>
        </p:txBody>
      </p:sp>
      <p:sp>
        <p:nvSpPr>
          <p:cNvPr id="232" name="An important note is that the prevalence of dumping greatly varies depending on the terminology and diagnostic method used. On average, studies using the Sigstad score obtained higher percentages of dumping compared to physiological testing or alternativ"/>
          <p:cNvSpPr txBox="1"/>
          <p:nvPr/>
        </p:nvSpPr>
        <p:spPr>
          <a:xfrm>
            <a:off x="2254907" y="3220131"/>
            <a:ext cx="7682186" cy="3017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900"/>
              </a:lnSpc>
              <a:spcBef>
                <a:spcPts val="1200"/>
              </a:spcBef>
              <a:defRPr sz="1900">
                <a:latin typeface="Trebuchet MS"/>
                <a:ea typeface="Trebuchet MS"/>
                <a:cs typeface="Trebuchet MS"/>
                <a:sym typeface="Trebuchet MS"/>
              </a:defRPr>
            </a:lvl1pPr>
          </a:lstStyle>
          <a:p>
            <a:pPr/>
            <a:r>
              <a:t>An important note is that the prevalence of dumping greatly varies depending on the terminology and diagnostic method used. On average, studies using the Sigstad score obtained higher percentages of dumping compared to physiological testing or alternative question- naires. For example, incidence rates of up to 76% have been documented after RYGB based on the Sigstad questionnaire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4" name="sigstad score.png" descr="sigstad score.png"/>
          <p:cNvPicPr>
            <a:picLocks noChangeAspect="1"/>
          </p:cNvPicPr>
          <p:nvPr/>
        </p:nvPicPr>
        <p:blipFill>
          <a:blip r:embed="rId2">
            <a:extLst/>
          </a:blip>
          <a:stretch>
            <a:fillRect/>
          </a:stretch>
        </p:blipFill>
        <p:spPr>
          <a:xfrm>
            <a:off x="495041" y="650472"/>
            <a:ext cx="4762502" cy="5753102"/>
          </a:xfrm>
          <a:prstGeom prst="rect">
            <a:avLst/>
          </a:prstGeom>
          <a:ln w="12700">
            <a:miter lim="400000"/>
          </a:ln>
        </p:spPr>
      </p:pic>
      <p:pic>
        <p:nvPicPr>
          <p:cNvPr id="235" name="arts quest.png" descr="arts quest.png"/>
          <p:cNvPicPr>
            <a:picLocks noChangeAspect="1"/>
          </p:cNvPicPr>
          <p:nvPr/>
        </p:nvPicPr>
        <p:blipFill>
          <a:blip r:embed="rId3">
            <a:extLst/>
          </a:blip>
          <a:stretch>
            <a:fillRect/>
          </a:stretch>
        </p:blipFill>
        <p:spPr>
          <a:xfrm>
            <a:off x="6442571" y="2843458"/>
            <a:ext cx="5613402" cy="351790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7" name="893ad6f2-8767-45ed-af0e-f5e6ccc475d7.jpg" descr="893ad6f2-8767-45ed-af0e-f5e6ccc475d7.jpg"/>
          <p:cNvPicPr>
            <a:picLocks noChangeAspect="1"/>
          </p:cNvPicPr>
          <p:nvPr/>
        </p:nvPicPr>
        <p:blipFill>
          <a:blip r:embed="rId2">
            <a:extLst/>
          </a:blip>
          <a:stretch>
            <a:fillRect/>
          </a:stretch>
        </p:blipFill>
        <p:spPr>
          <a:xfrm>
            <a:off x="1714052" y="804216"/>
            <a:ext cx="9060758" cy="4530380"/>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9" name="Establishing an unambiguous diagnostic tool to detect the dumping syndrome remains a difficulty. The occurrence of typical dumping symptoms related to food intake after bariatric surgery, appears to be the best method to diagnose the condition, whereas t"/>
          <p:cNvSpPr txBox="1"/>
          <p:nvPr/>
        </p:nvSpPr>
        <p:spPr>
          <a:xfrm>
            <a:off x="2181237" y="877919"/>
            <a:ext cx="7493077" cy="56474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5500"/>
              </a:lnSpc>
              <a:spcBef>
                <a:spcPts val="1200"/>
              </a:spcBef>
              <a:defRPr sz="3300">
                <a:latin typeface="Big Caslon Medium"/>
                <a:ea typeface="Big Caslon Medium"/>
                <a:cs typeface="Big Caslon Medium"/>
                <a:sym typeface="Big Caslon Medium"/>
              </a:defRPr>
            </a:lvl1pPr>
          </a:lstStyle>
          <a:p>
            <a:pPr/>
            <a:r>
              <a:t>Establishing an unambiguous diagnostic tool to detect the dumping syndrome remains a difficulty. The occurrence of typical dumping symptoms related to food intake after bariatric surgery, appears to be the best method to diagnose the condition, whereas the OGTT can be regarded as supporting evidence. </a:t>
            </a:r>
          </a:p>
        </p:txBody>
      </p:sp>
      <p:pic>
        <p:nvPicPr>
          <p:cNvPr id="240" name="Linea Linea" descr="Linea Linea"/>
          <p:cNvPicPr>
            <a:picLocks noChangeAspect="1"/>
          </p:cNvPicPr>
          <p:nvPr/>
        </p:nvPicPr>
        <p:blipFill>
          <a:blip r:embed="rId2">
            <a:extLst/>
          </a:blip>
          <a:stretch>
            <a:fillRect/>
          </a:stretch>
        </p:blipFill>
        <p:spPr>
          <a:xfrm>
            <a:off x="2169140" y="2991053"/>
            <a:ext cx="3223296" cy="69965"/>
          </a:xfrm>
          <a:prstGeom prst="rect">
            <a:avLst/>
          </a:prstGeom>
          <a:ln w="12700">
            <a:miter lim="400000"/>
          </a:ln>
        </p:spPr>
      </p:pic>
      <p:pic>
        <p:nvPicPr>
          <p:cNvPr id="241" name="Linea Linea" descr="Linea Linea"/>
          <p:cNvPicPr>
            <a:picLocks noChangeAspect="1"/>
          </p:cNvPicPr>
          <p:nvPr/>
        </p:nvPicPr>
        <p:blipFill>
          <a:blip r:embed="rId2">
            <a:extLst/>
          </a:blip>
          <a:stretch>
            <a:fillRect/>
          </a:stretch>
        </p:blipFill>
        <p:spPr>
          <a:xfrm>
            <a:off x="2179133" y="3650842"/>
            <a:ext cx="4680890" cy="101602"/>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3" name="pato.png" descr="pato.png"/>
          <p:cNvPicPr>
            <a:picLocks noChangeAspect="1"/>
          </p:cNvPicPr>
          <p:nvPr/>
        </p:nvPicPr>
        <p:blipFill>
          <a:blip r:embed="rId2">
            <a:extLst/>
          </a:blip>
          <a:stretch>
            <a:fillRect/>
          </a:stretch>
        </p:blipFill>
        <p:spPr>
          <a:xfrm>
            <a:off x="690760" y="274453"/>
            <a:ext cx="9775629" cy="6309094"/>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When the pylorus is still intact and normal vagal innervation is lost, this can result in pyloric relaxation and loss of duodenal feedback inhibition, leading to an accelerated transit time"/>
          <p:cNvSpPr txBox="1"/>
          <p:nvPr/>
        </p:nvSpPr>
        <p:spPr>
          <a:xfrm>
            <a:off x="372380" y="3672130"/>
            <a:ext cx="6062440" cy="2660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4100"/>
              </a:lnSpc>
              <a:spcBef>
                <a:spcPts val="1200"/>
              </a:spcBef>
              <a:defRPr sz="2100">
                <a:latin typeface="Phosphate Inline"/>
                <a:ea typeface="Phosphate Inline"/>
                <a:cs typeface="Phosphate Inline"/>
                <a:sym typeface="Phosphate Inline"/>
              </a:defRPr>
            </a:lvl1pPr>
          </a:lstStyle>
          <a:p>
            <a:pPr/>
            <a:r>
              <a:t>When the pylorus is still intact and normal vagal innervation is lost, this can result in pyloric relaxation and loss of duodenal feedback inhibition, leading to an accelerated transit time </a:t>
            </a:r>
          </a:p>
        </p:txBody>
      </p:sp>
      <p:sp>
        <p:nvSpPr>
          <p:cNvPr id="246" name="The rapid emptying of the stomach would result in largely undigested and hyperosmolar food reaching the small intestine, resulting in a fluid shift …the intravascular compartment to the lumen, causing abdominal distention and symptoms of early dumping."/>
          <p:cNvSpPr txBox="1"/>
          <p:nvPr/>
        </p:nvSpPr>
        <p:spPr>
          <a:xfrm>
            <a:off x="6735857" y="3649981"/>
            <a:ext cx="5380344" cy="3622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lnSpc>
                <a:spcPts val="4300"/>
              </a:lnSpc>
              <a:spcBef>
                <a:spcPts val="1200"/>
              </a:spcBef>
              <a:defRPr b="1" sz="2333">
                <a:solidFill>
                  <a:srgbClr val="0433FF"/>
                </a:solidFill>
                <a:latin typeface="Tahoma"/>
                <a:ea typeface="Tahoma"/>
                <a:cs typeface="Tahoma"/>
                <a:sym typeface="Tahoma"/>
              </a:defRPr>
            </a:pPr>
            <a:r>
              <a:t>The rapid emptying of the stomach would result in largely undigested and hyperosmolar food reaching the small intestine, resulting in a fluid shift …the intravascular compartment to the lumen, causing abdominal distention and symptoms of early dumping. </a:t>
            </a:r>
            <a:endParaRPr sz="1200">
              <a:latin typeface="Times Roman"/>
              <a:ea typeface="Times Roman"/>
              <a:cs typeface="Times Roman"/>
              <a:sym typeface="Times Roman"/>
            </a:endParaRPr>
          </a:p>
          <a:p>
            <a:pPr defTabSz="457200">
              <a:lnSpc>
                <a:spcPts val="4300"/>
              </a:lnSpc>
              <a:spcBef>
                <a:spcPts val="1200"/>
              </a:spcBef>
              <a:defRPr b="1" sz="2333">
                <a:solidFill>
                  <a:srgbClr val="0433FF"/>
                </a:solidFill>
                <a:latin typeface="Tahoma"/>
                <a:ea typeface="Tahoma"/>
                <a:cs typeface="Tahoma"/>
                <a:sym typeface="Tahoma"/>
              </a:defRPr>
            </a:pPr>
            <a:endParaRPr sz="1200"/>
          </a:p>
        </p:txBody>
      </p:sp>
      <p:pic>
        <p:nvPicPr>
          <p:cNvPr id="247" name="pato.png" descr="pato.png"/>
          <p:cNvPicPr>
            <a:picLocks noChangeAspect="1"/>
          </p:cNvPicPr>
          <p:nvPr/>
        </p:nvPicPr>
        <p:blipFill>
          <a:blip r:embed="rId2">
            <a:extLst/>
          </a:blip>
          <a:stretch>
            <a:fillRect/>
          </a:stretch>
        </p:blipFill>
        <p:spPr>
          <a:xfrm>
            <a:off x="3064051" y="-20847"/>
            <a:ext cx="4900438" cy="3162694"/>
          </a:xfrm>
          <a:prstGeom prst="rect">
            <a:avLst/>
          </a:prstGeom>
          <a:ln w="12700">
            <a:miter lim="400000"/>
          </a:ln>
        </p:spPr>
      </p:pic>
      <p:pic>
        <p:nvPicPr>
          <p:cNvPr id="248" name="Rounded Rectangle Rounded rectangle" descr="Rounded Rectangle Rounded rectangle"/>
          <p:cNvPicPr>
            <a:picLocks noChangeAspect="0"/>
          </p:cNvPicPr>
          <p:nvPr/>
        </p:nvPicPr>
        <p:blipFill>
          <a:blip r:embed="rId3">
            <a:extLst/>
          </a:blip>
          <a:stretch>
            <a:fillRect/>
          </a:stretch>
        </p:blipFill>
        <p:spPr>
          <a:xfrm>
            <a:off x="4138314" y="2166314"/>
            <a:ext cx="1119487" cy="421086"/>
          </a:xfrm>
          <a:prstGeom prst="rect">
            <a:avLst/>
          </a:prstGeom>
          <a:effectLst>
            <a:outerShdw sx="100000" sy="100000" kx="0" ky="0" algn="b" rotWithShape="0" blurRad="38100" dist="25400" dir="2700000">
              <a:srgbClr val="000000">
                <a:alpha val="60000"/>
              </a:srgbClr>
            </a:outerShdw>
          </a:effectLst>
        </p:spPr>
      </p:pic>
      <p:pic>
        <p:nvPicPr>
          <p:cNvPr id="249" name="Rounded Rectangle Rounded rectangle" descr="Rounded Rectangle Rounded rectangle"/>
          <p:cNvPicPr>
            <a:picLocks noChangeAspect="0"/>
          </p:cNvPicPr>
          <p:nvPr/>
        </p:nvPicPr>
        <p:blipFill>
          <a:blip r:embed="rId4">
            <a:extLst/>
          </a:blip>
          <a:stretch>
            <a:fillRect/>
          </a:stretch>
        </p:blipFill>
        <p:spPr>
          <a:xfrm>
            <a:off x="3591321" y="1018715"/>
            <a:ext cx="616299" cy="259260"/>
          </a:xfrm>
          <a:prstGeom prst="rect">
            <a:avLst/>
          </a:prstGeom>
          <a:effectLst>
            <a:outerShdw sx="100000" sy="100000" kx="0" ky="0" algn="b" rotWithShape="0" blurRad="38100" dist="25400" dir="2700000">
              <a:srgbClr val="000000">
                <a:alpha val="60000"/>
              </a:srgbClr>
            </a:outerShdw>
          </a:effectLst>
        </p:spPr>
      </p:pic>
      <p:pic>
        <p:nvPicPr>
          <p:cNvPr id="250" name="Rounded Rectangle Rounded rectangle" descr="Rounded Rectangle Rounded rectangle"/>
          <p:cNvPicPr>
            <a:picLocks noChangeAspect="0"/>
          </p:cNvPicPr>
          <p:nvPr/>
        </p:nvPicPr>
        <p:blipFill>
          <a:blip r:embed="rId5">
            <a:extLst/>
          </a:blip>
          <a:stretch>
            <a:fillRect/>
          </a:stretch>
        </p:blipFill>
        <p:spPr>
          <a:xfrm>
            <a:off x="3496071" y="491232"/>
            <a:ext cx="1241030" cy="512068"/>
          </a:xfrm>
          <a:prstGeom prst="rect">
            <a:avLst/>
          </a:prstGeom>
          <a:effectLst>
            <a:outerShdw sx="100000" sy="100000" kx="0" ky="0" algn="b" rotWithShape="0" blurRad="38100" dist="25400" dir="2700000">
              <a:srgbClr val="000000">
                <a:alpha val="60000"/>
              </a:srgbClr>
            </a:outerShdw>
          </a:effectLst>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2" name="pato.png" descr="pato.png"/>
          <p:cNvPicPr>
            <a:picLocks noChangeAspect="1"/>
          </p:cNvPicPr>
          <p:nvPr/>
        </p:nvPicPr>
        <p:blipFill>
          <a:blip r:embed="rId2">
            <a:extLst/>
          </a:blip>
          <a:stretch>
            <a:fillRect/>
          </a:stretch>
        </p:blipFill>
        <p:spPr>
          <a:xfrm>
            <a:off x="3064051" y="-46247"/>
            <a:ext cx="4900438" cy="3162694"/>
          </a:xfrm>
          <a:prstGeom prst="rect">
            <a:avLst/>
          </a:prstGeom>
          <a:ln w="12700">
            <a:miter lim="400000"/>
          </a:ln>
        </p:spPr>
      </p:pic>
      <p:pic>
        <p:nvPicPr>
          <p:cNvPr id="253" name="Rounded Rectangle Rounded rectangle" descr="Rounded Rectangle Rounded rectangle"/>
          <p:cNvPicPr>
            <a:picLocks noChangeAspect="0"/>
          </p:cNvPicPr>
          <p:nvPr/>
        </p:nvPicPr>
        <p:blipFill>
          <a:blip r:embed="rId3">
            <a:extLst/>
          </a:blip>
          <a:stretch>
            <a:fillRect/>
          </a:stretch>
        </p:blipFill>
        <p:spPr>
          <a:xfrm>
            <a:off x="5227042" y="605532"/>
            <a:ext cx="998836" cy="338088"/>
          </a:xfrm>
          <a:prstGeom prst="rect">
            <a:avLst/>
          </a:prstGeom>
          <a:effectLst>
            <a:outerShdw sx="100000" sy="100000" kx="0" ky="0" algn="b" rotWithShape="0" blurRad="38100" dist="25400" dir="2700000">
              <a:srgbClr val="000000">
                <a:alpha val="60000"/>
              </a:srgbClr>
            </a:outerShdw>
          </a:effectLst>
        </p:spPr>
      </p:pic>
      <p:pic>
        <p:nvPicPr>
          <p:cNvPr id="254" name="Rounded Rectangle Rounded rectangle" descr="Rounded Rectangle Rounded rectangle"/>
          <p:cNvPicPr>
            <a:picLocks noChangeAspect="0"/>
          </p:cNvPicPr>
          <p:nvPr/>
        </p:nvPicPr>
        <p:blipFill>
          <a:blip r:embed="rId4">
            <a:extLst/>
          </a:blip>
          <a:stretch>
            <a:fillRect/>
          </a:stretch>
        </p:blipFill>
        <p:spPr>
          <a:xfrm>
            <a:off x="5137695" y="879226"/>
            <a:ext cx="1177529" cy="587624"/>
          </a:xfrm>
          <a:prstGeom prst="rect">
            <a:avLst/>
          </a:prstGeom>
          <a:effectLst>
            <a:outerShdw sx="100000" sy="100000" kx="0" ky="0" algn="b" rotWithShape="0" blurRad="38100" dist="25400" dir="2700000">
              <a:srgbClr val="000000">
                <a:alpha val="60000"/>
              </a:srgbClr>
            </a:outerShdw>
          </a:effectLst>
        </p:spPr>
      </p:pic>
      <p:sp>
        <p:nvSpPr>
          <p:cNvPr id="255" name="GLP-1 levels, norepinephrine release and increase in heart rate are significantly increased in patients after RYGB compared to asymptomatic individuals and correlated with symptoms of early dumping"/>
          <p:cNvSpPr txBox="1"/>
          <p:nvPr/>
        </p:nvSpPr>
        <p:spPr>
          <a:xfrm>
            <a:off x="366450" y="3611881"/>
            <a:ext cx="3191202" cy="1437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100"/>
              </a:lnSpc>
              <a:spcBef>
                <a:spcPts val="1200"/>
              </a:spcBef>
              <a:defRPr sz="1333">
                <a:latin typeface="Times New Roman"/>
                <a:ea typeface="Times New Roman"/>
                <a:cs typeface="Times New Roman"/>
                <a:sym typeface="Times New Roman"/>
              </a:defRPr>
            </a:lvl1pPr>
          </a:lstStyle>
          <a:p>
            <a:pPr/>
            <a:r>
              <a:t>GLP-1 levels, norepinephrine release and increase in heart rate are significantly increased in patients after RYGB compared to asymptomatic individuals and correlated with symptoms of early dumping </a:t>
            </a:r>
            <a:endParaRPr sz="1200">
              <a:latin typeface="Times Roman"/>
              <a:ea typeface="Times Roman"/>
              <a:cs typeface="Times Roman"/>
              <a:sym typeface="Times Roman"/>
            </a:endParaRPr>
          </a:p>
        </p:txBody>
      </p:sp>
      <p:sp>
        <p:nvSpPr>
          <p:cNvPr id="256" name="early gastrointestinal symptoms disappear in patients after RYGB when glucose is administered through slow intestinal infusion and GLP-1 release is reduced to normal values"/>
          <p:cNvSpPr txBox="1"/>
          <p:nvPr/>
        </p:nvSpPr>
        <p:spPr>
          <a:xfrm>
            <a:off x="4316524" y="3611881"/>
            <a:ext cx="3067125" cy="14376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100"/>
              </a:lnSpc>
              <a:spcBef>
                <a:spcPts val="1200"/>
              </a:spcBef>
              <a:defRPr sz="1333">
                <a:latin typeface="Times New Roman"/>
                <a:ea typeface="Times New Roman"/>
                <a:cs typeface="Times New Roman"/>
                <a:sym typeface="Times New Roman"/>
              </a:defRPr>
            </a:lvl1pPr>
          </a:lstStyle>
          <a:p>
            <a:pPr/>
            <a:r>
              <a:t>early gastrointestinal symptoms disappear in patients after RYGB when glucose is administered through slow intestinal infusion and GLP-1 release is reduced to normal values </a:t>
            </a:r>
            <a:endParaRPr sz="1200">
              <a:latin typeface="Times Roman"/>
              <a:ea typeface="Times Roman"/>
              <a:cs typeface="Times Roman"/>
              <a:sym typeface="Times Roman"/>
            </a:endParaRPr>
          </a:p>
        </p:txBody>
      </p:sp>
      <p:sp>
        <p:nvSpPr>
          <p:cNvPr id="257" name="These data suggest a pathogenetic role for GLP- 1 in both the early and late dumping syndrome. GLP-1 antagonists are therefore already under development as a treatment option in the dumping syndrome."/>
          <p:cNvSpPr txBox="1"/>
          <p:nvPr/>
        </p:nvSpPr>
        <p:spPr>
          <a:xfrm>
            <a:off x="7858804" y="3599181"/>
            <a:ext cx="3978654" cy="12344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lnSpc>
                <a:spcPts val="3100"/>
              </a:lnSpc>
              <a:spcBef>
                <a:spcPts val="1200"/>
              </a:spcBef>
              <a:defRPr sz="1333">
                <a:latin typeface="Times New Roman"/>
                <a:ea typeface="Times New Roman"/>
                <a:cs typeface="Times New Roman"/>
                <a:sym typeface="Times New Roman"/>
              </a:defRPr>
            </a:lvl1pPr>
          </a:lstStyle>
          <a:p>
            <a:pPr/>
            <a:r>
              <a:t>These data suggest a pathogenetic role for GLP- 1 in both the early and late dumping syndrome. GLP-1 antagonists are therefore already under development as a treatment option in the dumping syndrome. </a:t>
            </a:r>
            <a:endParaRPr sz="1200">
              <a:latin typeface="Times Roman"/>
              <a:ea typeface="Times Roman"/>
              <a:cs typeface="Times Roman"/>
              <a:sym typeface="Times Roman"/>
            </a:endParaRPr>
          </a:p>
        </p:txBody>
      </p:sp>
      <p:pic>
        <p:nvPicPr>
          <p:cNvPr id="258" name="Rounded Rectangle Rounded rectangle" descr="Rounded Rectangle Rounded rectangle"/>
          <p:cNvPicPr>
            <a:picLocks noChangeAspect="0"/>
          </p:cNvPicPr>
          <p:nvPr/>
        </p:nvPicPr>
        <p:blipFill>
          <a:blip r:embed="rId3">
            <a:extLst/>
          </a:blip>
          <a:stretch>
            <a:fillRect/>
          </a:stretch>
        </p:blipFill>
        <p:spPr>
          <a:xfrm>
            <a:off x="6357342" y="2193032"/>
            <a:ext cx="998836" cy="338088"/>
          </a:xfrm>
          <a:prstGeom prst="rect">
            <a:avLst/>
          </a:prstGeom>
          <a:effectLst>
            <a:outerShdw sx="100000" sy="100000" kx="0" ky="0" algn="b" rotWithShape="0" blurRad="38100" dist="25400" dir="2700000">
              <a:srgbClr val="000000">
                <a:alpha val="60000"/>
              </a:srgbClr>
            </a:outerShdw>
          </a:effectLst>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RetrospectVTI">
  <a:themeElements>
    <a:clrScheme name="RetrospectVTI">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RetrospectVTI">
      <a:majorFont>
        <a:latin typeface="Calibri"/>
        <a:ea typeface="Calibri"/>
        <a:cs typeface="Calibri"/>
      </a:majorFont>
      <a:minorFont>
        <a:latin typeface="Helvetica"/>
        <a:ea typeface="Helvetica"/>
        <a:cs typeface="Helvetica"/>
      </a:minorFont>
    </a:fontScheme>
    <a:fmtScheme name="RetrospectVT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
          <a:effectLst>
            <a:outerShdw sx="100000" sy="100000" kx="0" ky="0" algn="b" rotWithShape="0" blurRad="38100" dist="25400" dir="27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2700000">
            <a:srgbClr val="000000">
              <a:alpha val="6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